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89" r:id="rId3"/>
    <p:sldId id="296" r:id="rId4"/>
    <p:sldId id="298" r:id="rId5"/>
    <p:sldId id="299" r:id="rId6"/>
    <p:sldId id="300" r:id="rId7"/>
    <p:sldId id="301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0" r:id="rId34"/>
    <p:sldId id="331" r:id="rId35"/>
    <p:sldId id="332" r:id="rId36"/>
    <p:sldId id="334" r:id="rId37"/>
    <p:sldId id="335" r:id="rId38"/>
    <p:sldId id="336" r:id="rId39"/>
    <p:sldId id="337" r:id="rId40"/>
    <p:sldId id="338" r:id="rId41"/>
    <p:sldId id="340" r:id="rId42"/>
    <p:sldId id="341" r:id="rId43"/>
    <p:sldId id="342" r:id="rId44"/>
    <p:sldId id="343" r:id="rId45"/>
    <p:sldId id="292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9" autoAdjust="0"/>
    <p:restoredTop sz="86438" autoAdjust="0"/>
  </p:normalViewPr>
  <p:slideViewPr>
    <p:cSldViewPr snapToGrid="0" showGuides="1">
      <p:cViewPr varScale="1">
        <p:scale>
          <a:sx n="69" d="100"/>
          <a:sy n="69" d="100"/>
        </p:scale>
        <p:origin x="-126" y="-258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9" Type="http://schemas.openxmlformats.org/officeDocument/2006/relationships/slide" Target="slides/slide41.xml"/><Relationship Id="rId3" Type="http://schemas.openxmlformats.org/officeDocument/2006/relationships/slide" Target="slides/slide5.xml"/><Relationship Id="rId21" Type="http://schemas.openxmlformats.org/officeDocument/2006/relationships/slide" Target="slides/slide23.xml"/><Relationship Id="rId34" Type="http://schemas.openxmlformats.org/officeDocument/2006/relationships/slide" Target="slides/slide36.xml"/><Relationship Id="rId42" Type="http://schemas.openxmlformats.org/officeDocument/2006/relationships/slide" Target="slides/slide4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33" Type="http://schemas.openxmlformats.org/officeDocument/2006/relationships/slide" Target="slides/slide35.xml"/><Relationship Id="rId38" Type="http://schemas.openxmlformats.org/officeDocument/2006/relationships/slide" Target="slides/slide40.xml"/><Relationship Id="rId2" Type="http://schemas.openxmlformats.org/officeDocument/2006/relationships/slide" Target="slides/slide4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1.xml"/><Relationship Id="rId41" Type="http://schemas.openxmlformats.org/officeDocument/2006/relationships/slide" Target="slides/slide43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32" Type="http://schemas.openxmlformats.org/officeDocument/2006/relationships/slide" Target="slides/slide34.xml"/><Relationship Id="rId37" Type="http://schemas.openxmlformats.org/officeDocument/2006/relationships/slide" Target="slides/slide39.xml"/><Relationship Id="rId40" Type="http://schemas.openxmlformats.org/officeDocument/2006/relationships/slide" Target="slides/slide42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36" Type="http://schemas.openxmlformats.org/officeDocument/2006/relationships/slide" Target="slides/slide38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31" Type="http://schemas.openxmlformats.org/officeDocument/2006/relationships/slide" Target="slides/slide33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Relationship Id="rId30" Type="http://schemas.openxmlformats.org/officeDocument/2006/relationships/slide" Target="slides/slide32.xml"/><Relationship Id="rId35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tcp.analysis.duplicate_ack_frame</a:t>
            </a:r>
            <a:endParaRPr lang="en-US" altLang="zh-CN" dirty="0" smtClean="0"/>
          </a:p>
          <a:p>
            <a:r>
              <a:rPr lang="en-US" altLang="zh-CN" dirty="0" err="1" smtClean="0"/>
              <a:t>tcp.analysis.lost_segment</a:t>
            </a:r>
            <a:endParaRPr lang="en-US" altLang="zh-CN" dirty="0" smtClean="0"/>
          </a:p>
          <a:p>
            <a:r>
              <a:rPr lang="en-US" altLang="zh-CN" dirty="0" err="1" smtClean="0"/>
              <a:t>tcp.analysis.retransmission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tcp.analysis.duplicate_ack_frame</a:t>
            </a:r>
            <a:endParaRPr lang="en-US" altLang="zh-CN" dirty="0" smtClean="0"/>
          </a:p>
          <a:p>
            <a:r>
              <a:rPr lang="en-US" altLang="zh-CN" dirty="0" err="1" smtClean="0"/>
              <a:t>tcp.analysis.lost_segment</a:t>
            </a:r>
            <a:endParaRPr lang="en-US" altLang="zh-CN" dirty="0" smtClean="0"/>
          </a:p>
          <a:p>
            <a:r>
              <a:rPr lang="en-US" altLang="zh-CN" smtClean="0"/>
              <a:t>tcp.analysis.retransmission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tcp.analysis.duplicate_ack_frame</a:t>
            </a:r>
            <a:endParaRPr lang="en-US" altLang="zh-CN" dirty="0" smtClean="0"/>
          </a:p>
          <a:p>
            <a:r>
              <a:rPr lang="en-US" altLang="zh-CN" dirty="0" err="1" smtClean="0"/>
              <a:t>tcp.analysis.lost_segment</a:t>
            </a:r>
            <a:endParaRPr lang="en-US" altLang="zh-CN" dirty="0" smtClean="0"/>
          </a:p>
          <a:p>
            <a:r>
              <a:rPr lang="en-US" altLang="zh-CN" smtClean="0"/>
              <a:t>tcp.analysis.retransmission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="" xmlns:a16="http://schemas.microsoft.com/office/drawing/2014/main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="" xmlns:a16="http://schemas.microsoft.com/office/drawing/2014/main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="" xmlns:a16="http://schemas.microsoft.com/office/drawing/2014/main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="" xmlns:a16="http://schemas.microsoft.com/office/drawing/2014/main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="" xmlns:a16="http://schemas.microsoft.com/office/drawing/2014/main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="" xmlns:a16="http://schemas.microsoft.com/office/drawing/2014/main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="" xmlns:a16="http://schemas.microsoft.com/office/drawing/2014/main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="" xmlns:a16="http://schemas.microsoft.com/office/drawing/2014/main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="" xmlns:a16="http://schemas.microsoft.com/office/drawing/2014/main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="" xmlns:a16="http://schemas.microsoft.com/office/drawing/2014/main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="" xmlns:a16="http://schemas.microsoft.com/office/drawing/2014/main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="" xmlns:a16="http://schemas.microsoft.com/office/drawing/2014/main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="" xmlns:a16="http://schemas.microsoft.com/office/drawing/2014/main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="" xmlns:a16="http://schemas.microsoft.com/office/drawing/2014/main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="" xmlns:a16="http://schemas.microsoft.com/office/drawing/2014/main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="" xmlns:a16="http://schemas.microsoft.com/office/drawing/2014/main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="" xmlns:a16="http://schemas.microsoft.com/office/drawing/2014/main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="" xmlns:a16="http://schemas.microsoft.com/office/drawing/2014/main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="" xmlns:a16="http://schemas.microsoft.com/office/drawing/2014/main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="" xmlns:a16="http://schemas.microsoft.com/office/drawing/2014/main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="" xmlns:a16="http://schemas.microsoft.com/office/drawing/2014/main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="" xmlns:a16="http://schemas.microsoft.com/office/drawing/2014/main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="" xmlns:a16="http://schemas.microsoft.com/office/drawing/2014/main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="" xmlns:a16="http://schemas.microsoft.com/office/drawing/2014/main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="" xmlns:a16="http://schemas.microsoft.com/office/drawing/2014/main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="" xmlns:a16="http://schemas.microsoft.com/office/drawing/2014/main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="" xmlns:a16="http://schemas.microsoft.com/office/drawing/2014/main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="" xmlns:a16="http://schemas.microsoft.com/office/drawing/2014/main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="" xmlns:a16="http://schemas.microsoft.com/office/drawing/2014/main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="" xmlns:a16="http://schemas.microsoft.com/office/drawing/2014/main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="" xmlns:a16="http://schemas.microsoft.com/office/drawing/2014/main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="" xmlns:a16="http://schemas.microsoft.com/office/drawing/2014/main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="" xmlns:a16="http://schemas.microsoft.com/office/drawing/2014/main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="" xmlns:a16="http://schemas.microsoft.com/office/drawing/2014/main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="" xmlns:a16="http://schemas.microsoft.com/office/drawing/2014/main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="" xmlns:a16="http://schemas.microsoft.com/office/drawing/2014/main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="" xmlns:a16="http://schemas.microsoft.com/office/drawing/2014/main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="" xmlns:a16="http://schemas.microsoft.com/office/drawing/2014/main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="" xmlns:a16="http://schemas.microsoft.com/office/drawing/2014/main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="" xmlns:a16="http://schemas.microsoft.com/office/drawing/2014/main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="" xmlns:a16="http://schemas.microsoft.com/office/drawing/2014/main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="" xmlns:a16="http://schemas.microsoft.com/office/drawing/2014/main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="" xmlns:a16="http://schemas.microsoft.com/office/drawing/2014/main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="" xmlns:a16="http://schemas.microsoft.com/office/drawing/2014/main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="" xmlns:a16="http://schemas.microsoft.com/office/drawing/2014/main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="" xmlns:a16="http://schemas.microsoft.com/office/drawing/2014/main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="" xmlns:a16="http://schemas.microsoft.com/office/drawing/2014/main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="" xmlns:a16="http://schemas.microsoft.com/office/drawing/2014/main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="" xmlns:a16="http://schemas.microsoft.com/office/drawing/2014/main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="" xmlns:a16="http://schemas.microsoft.com/office/drawing/2014/main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="" xmlns:a16="http://schemas.microsoft.com/office/drawing/2014/main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="" xmlns:a16="http://schemas.microsoft.com/office/drawing/2014/main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="" xmlns:a16="http://schemas.microsoft.com/office/drawing/2014/main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="" xmlns:a16="http://schemas.microsoft.com/office/drawing/2014/main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="" xmlns:a16="http://schemas.microsoft.com/office/drawing/2014/main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="" xmlns:a16="http://schemas.microsoft.com/office/drawing/2014/main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="" xmlns:a16="http://schemas.microsoft.com/office/drawing/2014/main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="" xmlns:a16="http://schemas.microsoft.com/office/drawing/2014/main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="" xmlns:a16="http://schemas.microsoft.com/office/drawing/2014/main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="" xmlns:a16="http://schemas.microsoft.com/office/drawing/2014/main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="" xmlns:a16="http://schemas.microsoft.com/office/drawing/2014/main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="" xmlns:a16="http://schemas.microsoft.com/office/drawing/2014/main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="" xmlns:a16="http://schemas.microsoft.com/office/drawing/2014/main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="" xmlns:a16="http://schemas.microsoft.com/office/drawing/2014/main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="" xmlns:a16="http://schemas.microsoft.com/office/drawing/2014/main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="" xmlns:a16="http://schemas.microsoft.com/office/drawing/2014/main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="" xmlns:a16="http://schemas.microsoft.com/office/drawing/2014/main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="" xmlns:a16="http://schemas.microsoft.com/office/drawing/2014/main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="" xmlns:a16="http://schemas.microsoft.com/office/drawing/2014/main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="" xmlns:a16="http://schemas.microsoft.com/office/drawing/2014/main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="" xmlns:a16="http://schemas.microsoft.com/office/drawing/2014/main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="" xmlns:a16="http://schemas.microsoft.com/office/drawing/2014/main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="" xmlns:a16="http://schemas.microsoft.com/office/drawing/2014/main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="" xmlns:a16="http://schemas.microsoft.com/office/drawing/2014/main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="" xmlns:a16="http://schemas.microsoft.com/office/drawing/2014/main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="" xmlns:a16="http://schemas.microsoft.com/office/drawing/2014/main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="" xmlns:a16="http://schemas.microsoft.com/office/drawing/2014/main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="" xmlns:a16="http://schemas.microsoft.com/office/drawing/2014/main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="" xmlns:a16="http://schemas.microsoft.com/office/drawing/2014/main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="" xmlns:a16="http://schemas.microsoft.com/office/drawing/2014/main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="" xmlns:a16="http://schemas.microsoft.com/office/drawing/2014/main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="" xmlns:a16="http://schemas.microsoft.com/office/drawing/2014/main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="" xmlns:a16="http://schemas.microsoft.com/office/drawing/2014/main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="" xmlns:a16="http://schemas.microsoft.com/office/drawing/2014/main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="" xmlns:a16="http://schemas.microsoft.com/office/drawing/2014/main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="" xmlns:a16="http://schemas.microsoft.com/office/drawing/2014/main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="" xmlns:a16="http://schemas.microsoft.com/office/drawing/2014/main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="" xmlns:a16="http://schemas.microsoft.com/office/drawing/2014/main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="" xmlns:a16="http://schemas.microsoft.com/office/drawing/2014/main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="" xmlns:a16="http://schemas.microsoft.com/office/drawing/2014/main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="" xmlns:a16="http://schemas.microsoft.com/office/drawing/2014/main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="" xmlns:a16="http://schemas.microsoft.com/office/drawing/2014/main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="" xmlns:a16="http://schemas.microsoft.com/office/drawing/2014/main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="" xmlns:a16="http://schemas.microsoft.com/office/drawing/2014/main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="" xmlns:a16="http://schemas.microsoft.com/office/drawing/2014/main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="" xmlns:a16="http://schemas.microsoft.com/office/drawing/2014/main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="" xmlns:a16="http://schemas.microsoft.com/office/drawing/2014/main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="" xmlns:a16="http://schemas.microsoft.com/office/drawing/2014/main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="" xmlns:a16="http://schemas.microsoft.com/office/drawing/2014/main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="" xmlns:a16="http://schemas.microsoft.com/office/drawing/2014/main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="" xmlns:a16="http://schemas.microsoft.com/office/drawing/2014/main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="" xmlns:a16="http://schemas.microsoft.com/office/drawing/2014/main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="" xmlns:a16="http://schemas.microsoft.com/office/drawing/2014/main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="" xmlns:a16="http://schemas.microsoft.com/office/drawing/2014/main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="" xmlns:a16="http://schemas.microsoft.com/office/drawing/2014/main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="" xmlns:a16="http://schemas.microsoft.com/office/drawing/2014/main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="" xmlns:a16="http://schemas.microsoft.com/office/drawing/2014/main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="" xmlns:a16="http://schemas.microsoft.com/office/drawing/2014/main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="" xmlns:a16="http://schemas.microsoft.com/office/drawing/2014/main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="" xmlns:a16="http://schemas.microsoft.com/office/drawing/2014/main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="" xmlns:a16="http://schemas.microsoft.com/office/drawing/2014/main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="" xmlns:a16="http://schemas.microsoft.com/office/drawing/2014/main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="" xmlns:a16="http://schemas.microsoft.com/office/drawing/2014/main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="" xmlns:a16="http://schemas.microsoft.com/office/drawing/2014/main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="" xmlns:a16="http://schemas.microsoft.com/office/drawing/2014/main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="" xmlns:a16="http://schemas.microsoft.com/office/drawing/2014/main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="" xmlns:a16="http://schemas.microsoft.com/office/drawing/2014/main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="" xmlns:a16="http://schemas.microsoft.com/office/drawing/2014/main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="" xmlns:a16="http://schemas.microsoft.com/office/drawing/2014/main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="" xmlns:a16="http://schemas.microsoft.com/office/drawing/2014/main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="" xmlns:a16="http://schemas.microsoft.com/office/drawing/2014/main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="" xmlns:a16="http://schemas.microsoft.com/office/drawing/2014/main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="" xmlns:a16="http://schemas.microsoft.com/office/drawing/2014/main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="" xmlns:a16="http://schemas.microsoft.com/office/drawing/2014/main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="" xmlns:a16="http://schemas.microsoft.com/office/drawing/2014/main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="" xmlns:a16="http://schemas.microsoft.com/office/drawing/2014/main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="" xmlns:a16="http://schemas.microsoft.com/office/drawing/2014/main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="" xmlns:p14="http://schemas.microsoft.com/office/powerpoint/2010/main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="" xmlns:a16="http://schemas.microsoft.com/office/drawing/2014/main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="" xmlns:a16="http://schemas.microsoft.com/office/drawing/2014/main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="" xmlns:a16="http://schemas.microsoft.com/office/drawing/2014/main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="" xmlns:a16="http://schemas.microsoft.com/office/drawing/2014/main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="" xmlns:a16="http://schemas.microsoft.com/office/drawing/2014/main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="" xmlns:a16="http://schemas.microsoft.com/office/drawing/2014/main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="" xmlns:a16="http://schemas.microsoft.com/office/drawing/2014/main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="" xmlns:a16="http://schemas.microsoft.com/office/drawing/2014/main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="" xmlns:a16="http://schemas.microsoft.com/office/drawing/2014/main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="" xmlns:a16="http://schemas.microsoft.com/office/drawing/2014/main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="" xmlns:a16="http://schemas.microsoft.com/office/drawing/2014/main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="" xmlns:a16="http://schemas.microsoft.com/office/drawing/2014/main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="" xmlns:a16="http://schemas.microsoft.com/office/drawing/2014/main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="" xmlns:a16="http://schemas.microsoft.com/office/drawing/2014/main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="" xmlns:a16="http://schemas.microsoft.com/office/drawing/2014/main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="" xmlns:a16="http://schemas.microsoft.com/office/drawing/2014/main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="" xmlns:a16="http://schemas.microsoft.com/office/drawing/2014/main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="" xmlns:a16="http://schemas.microsoft.com/office/drawing/2014/main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="" xmlns:a16="http://schemas.microsoft.com/office/drawing/2014/main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="" xmlns:a16="http://schemas.microsoft.com/office/drawing/2014/main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="" xmlns:a16="http://schemas.microsoft.com/office/drawing/2014/main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="" xmlns:a16="http://schemas.microsoft.com/office/drawing/2014/main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="" xmlns:a16="http://schemas.microsoft.com/office/drawing/2014/main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="" xmlns:a16="http://schemas.microsoft.com/office/drawing/2014/main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="" xmlns:a16="http://schemas.microsoft.com/office/drawing/2014/main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="" xmlns:a16="http://schemas.microsoft.com/office/drawing/2014/main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="" xmlns:a16="http://schemas.microsoft.com/office/drawing/2014/main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="" xmlns:a16="http://schemas.microsoft.com/office/drawing/2014/main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="" xmlns:a16="http://schemas.microsoft.com/office/drawing/2014/main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="" xmlns:a16="http://schemas.microsoft.com/office/drawing/2014/main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="" xmlns:a16="http://schemas.microsoft.com/office/drawing/2014/main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="" xmlns:a16="http://schemas.microsoft.com/office/drawing/2014/main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="" xmlns:a16="http://schemas.microsoft.com/office/drawing/2014/main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="" xmlns:a16="http://schemas.microsoft.com/office/drawing/2014/main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="" xmlns:a16="http://schemas.microsoft.com/office/drawing/2014/main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="" xmlns:a16="http://schemas.microsoft.com/office/drawing/2014/main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="" xmlns:a16="http://schemas.microsoft.com/office/drawing/2014/main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="" xmlns:a16="http://schemas.microsoft.com/office/drawing/2014/main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="" xmlns:a16="http://schemas.microsoft.com/office/drawing/2014/main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="" xmlns:a16="http://schemas.microsoft.com/office/drawing/2014/main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="" xmlns:a16="http://schemas.microsoft.com/office/drawing/2014/main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="" xmlns:a16="http://schemas.microsoft.com/office/drawing/2014/main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="" xmlns:a16="http://schemas.microsoft.com/office/drawing/2014/main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="" xmlns:a16="http://schemas.microsoft.com/office/drawing/2014/main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="" xmlns:a16="http://schemas.microsoft.com/office/drawing/2014/main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="" xmlns:a16="http://schemas.microsoft.com/office/drawing/2014/main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="" xmlns:a16="http://schemas.microsoft.com/office/drawing/2014/main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="" xmlns:a16="http://schemas.microsoft.com/office/drawing/2014/main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="" xmlns:a16="http://schemas.microsoft.com/office/drawing/2014/main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="" xmlns:a16="http://schemas.microsoft.com/office/drawing/2014/main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="" xmlns:a16="http://schemas.microsoft.com/office/drawing/2014/main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="" xmlns:a16="http://schemas.microsoft.com/office/drawing/2014/main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="" xmlns:a16="http://schemas.microsoft.com/office/drawing/2014/main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="" xmlns:a16="http://schemas.microsoft.com/office/drawing/2014/main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="" xmlns:a16="http://schemas.microsoft.com/office/drawing/2014/main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="" xmlns:a16="http://schemas.microsoft.com/office/drawing/2014/main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="" xmlns:a16="http://schemas.microsoft.com/office/drawing/2014/main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="" xmlns:a16="http://schemas.microsoft.com/office/drawing/2014/main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="" xmlns:a16="http://schemas.microsoft.com/office/drawing/2014/main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="" xmlns:a16="http://schemas.microsoft.com/office/drawing/2014/main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="" xmlns:a16="http://schemas.microsoft.com/office/drawing/2014/main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="" xmlns:a16="http://schemas.microsoft.com/office/drawing/2014/main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="" xmlns:a16="http://schemas.microsoft.com/office/drawing/2014/main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="" xmlns:a16="http://schemas.microsoft.com/office/drawing/2014/main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="" xmlns:a16="http://schemas.microsoft.com/office/drawing/2014/main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="" xmlns:a16="http://schemas.microsoft.com/office/drawing/2014/main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="" xmlns:a16="http://schemas.microsoft.com/office/drawing/2014/main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="" xmlns:a16="http://schemas.microsoft.com/office/drawing/2014/main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="" xmlns:a16="http://schemas.microsoft.com/office/drawing/2014/main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="" xmlns:a16="http://schemas.microsoft.com/office/drawing/2014/main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="" xmlns:a16="http://schemas.microsoft.com/office/drawing/2014/main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="" xmlns:a16="http://schemas.microsoft.com/office/drawing/2014/main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="" xmlns:a16="http://schemas.microsoft.com/office/drawing/2014/main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="" xmlns:a16="http://schemas.microsoft.com/office/drawing/2014/main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="" xmlns:a16="http://schemas.microsoft.com/office/drawing/2014/main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="" xmlns:a16="http://schemas.microsoft.com/office/drawing/2014/main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="" xmlns:a16="http://schemas.microsoft.com/office/drawing/2014/main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="" xmlns:a16="http://schemas.microsoft.com/office/drawing/2014/main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="" xmlns:a16="http://schemas.microsoft.com/office/drawing/2014/main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="" xmlns:a16="http://schemas.microsoft.com/office/drawing/2014/main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="" xmlns:a16="http://schemas.microsoft.com/office/drawing/2014/main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="" xmlns:a16="http://schemas.microsoft.com/office/drawing/2014/main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="" xmlns:a16="http://schemas.microsoft.com/office/drawing/2014/main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="" xmlns:a16="http://schemas.microsoft.com/office/drawing/2014/main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="" xmlns:a16="http://schemas.microsoft.com/office/drawing/2014/main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="" xmlns:a16="http://schemas.microsoft.com/office/drawing/2014/main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="" xmlns:a16="http://schemas.microsoft.com/office/drawing/2014/main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="" xmlns:a16="http://schemas.microsoft.com/office/drawing/2014/main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="" xmlns:a16="http://schemas.microsoft.com/office/drawing/2014/main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="" xmlns:a16="http://schemas.microsoft.com/office/drawing/2014/main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="" xmlns:a16="http://schemas.microsoft.com/office/drawing/2014/main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="" xmlns:a16="http://schemas.microsoft.com/office/drawing/2014/main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="" xmlns:a16="http://schemas.microsoft.com/office/drawing/2014/main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="" xmlns:a16="http://schemas.microsoft.com/office/drawing/2014/main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="" xmlns:a16="http://schemas.microsoft.com/office/drawing/2014/main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="" xmlns:a16="http://schemas.microsoft.com/office/drawing/2014/main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="" xmlns:a16="http://schemas.microsoft.com/office/drawing/2014/main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="" xmlns:a16="http://schemas.microsoft.com/office/drawing/2014/main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="" xmlns:a16="http://schemas.microsoft.com/office/drawing/2014/main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="" xmlns:a16="http://schemas.microsoft.com/office/drawing/2014/main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="" xmlns:a16="http://schemas.microsoft.com/office/drawing/2014/main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="" xmlns:a16="http://schemas.microsoft.com/office/drawing/2014/main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="" xmlns:a16="http://schemas.microsoft.com/office/drawing/2014/main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="" xmlns:a16="http://schemas.microsoft.com/office/drawing/2014/main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="" xmlns:a16="http://schemas.microsoft.com/office/drawing/2014/main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="" xmlns:a16="http://schemas.microsoft.com/office/drawing/2014/main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="" xmlns:a16="http://schemas.microsoft.com/office/drawing/2014/main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="" xmlns:a16="http://schemas.microsoft.com/office/drawing/2014/main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="" xmlns:p14="http://schemas.microsoft.com/office/powerpoint/2010/main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="" xmlns:a16="http://schemas.microsoft.com/office/drawing/2014/main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="" xmlns:a16="http://schemas.microsoft.com/office/drawing/2014/main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="" xmlns:a16="http://schemas.microsoft.com/office/drawing/2014/main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="" xmlns:a16="http://schemas.microsoft.com/office/drawing/2014/main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="" xmlns:a16="http://schemas.microsoft.com/office/drawing/2014/main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="" xmlns:a16="http://schemas.microsoft.com/office/drawing/2014/main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="" xmlns:a16="http://schemas.microsoft.com/office/drawing/2014/main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="" xmlns:a16="http://schemas.microsoft.com/office/drawing/2014/main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="" xmlns:a16="http://schemas.microsoft.com/office/drawing/2014/main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="" xmlns:a16="http://schemas.microsoft.com/office/drawing/2014/main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="" xmlns:a16="http://schemas.microsoft.com/office/drawing/2014/main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="" xmlns:a16="http://schemas.microsoft.com/office/drawing/2014/main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="" xmlns:a16="http://schemas.microsoft.com/office/drawing/2014/main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="" xmlns:a16="http://schemas.microsoft.com/office/drawing/2014/main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="" xmlns:a16="http://schemas.microsoft.com/office/drawing/2014/main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="" xmlns:a16="http://schemas.microsoft.com/office/drawing/2014/main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="" xmlns:a16="http://schemas.microsoft.com/office/drawing/2014/main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="" xmlns:a16="http://schemas.microsoft.com/office/drawing/2014/main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="" xmlns:a16="http://schemas.microsoft.com/office/drawing/2014/main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="" xmlns:a16="http://schemas.microsoft.com/office/drawing/2014/main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="" xmlns:a16="http://schemas.microsoft.com/office/drawing/2014/main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="" xmlns:a16="http://schemas.microsoft.com/office/drawing/2014/main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="" xmlns:a16="http://schemas.microsoft.com/office/drawing/2014/main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="" xmlns:a16="http://schemas.microsoft.com/office/drawing/2014/main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="" xmlns:a16="http://schemas.microsoft.com/office/drawing/2014/main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="" xmlns:a16="http://schemas.microsoft.com/office/drawing/2014/main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="" xmlns:a16="http://schemas.microsoft.com/office/drawing/2014/main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="" xmlns:a16="http://schemas.microsoft.com/office/drawing/2014/main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="" xmlns:a16="http://schemas.microsoft.com/office/drawing/2014/main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="" xmlns:a16="http://schemas.microsoft.com/office/drawing/2014/main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="" xmlns:a16="http://schemas.microsoft.com/office/drawing/2014/main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="" xmlns:a16="http://schemas.microsoft.com/office/drawing/2014/main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="" xmlns:a16="http://schemas.microsoft.com/office/drawing/2014/main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="" xmlns:a16="http://schemas.microsoft.com/office/drawing/2014/main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="" xmlns:a16="http://schemas.microsoft.com/office/drawing/2014/main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="" xmlns:a16="http://schemas.microsoft.com/office/drawing/2014/main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="" xmlns:a16="http://schemas.microsoft.com/office/drawing/2014/main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="" xmlns:a16="http://schemas.microsoft.com/office/drawing/2014/main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="" xmlns:a16="http://schemas.microsoft.com/office/drawing/2014/main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="" xmlns:a16="http://schemas.microsoft.com/office/drawing/2014/main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="" xmlns:a16="http://schemas.microsoft.com/office/drawing/2014/main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="" xmlns:a16="http://schemas.microsoft.com/office/drawing/2014/main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="" xmlns:a16="http://schemas.microsoft.com/office/drawing/2014/main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="" xmlns:a16="http://schemas.microsoft.com/office/drawing/2014/main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="" xmlns:a16="http://schemas.microsoft.com/office/drawing/2014/main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="" xmlns:a16="http://schemas.microsoft.com/office/drawing/2014/main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="" xmlns:a16="http://schemas.microsoft.com/office/drawing/2014/main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="" xmlns:a16="http://schemas.microsoft.com/office/drawing/2014/main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="" xmlns:a16="http://schemas.microsoft.com/office/drawing/2014/main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="" xmlns:a16="http://schemas.microsoft.com/office/drawing/2014/main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="" xmlns:a16="http://schemas.microsoft.com/office/drawing/2014/main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="" xmlns:a16="http://schemas.microsoft.com/office/drawing/2014/main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="" xmlns:a16="http://schemas.microsoft.com/office/drawing/2014/main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="" xmlns:a16="http://schemas.microsoft.com/office/drawing/2014/main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="" xmlns:a16="http://schemas.microsoft.com/office/drawing/2014/main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="" xmlns:a16="http://schemas.microsoft.com/office/drawing/2014/main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="" xmlns:a16="http://schemas.microsoft.com/office/drawing/2014/main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="" xmlns:a16="http://schemas.microsoft.com/office/drawing/2014/main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="" xmlns:a16="http://schemas.microsoft.com/office/drawing/2014/main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="" xmlns:a16="http://schemas.microsoft.com/office/drawing/2014/main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="" xmlns:a16="http://schemas.microsoft.com/office/drawing/2014/main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="" xmlns:a16="http://schemas.microsoft.com/office/drawing/2014/main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="" xmlns:a16="http://schemas.microsoft.com/office/drawing/2014/main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="" xmlns:a16="http://schemas.microsoft.com/office/drawing/2014/main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="" xmlns:a16="http://schemas.microsoft.com/office/drawing/2014/main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="" xmlns:a16="http://schemas.microsoft.com/office/drawing/2014/main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="" xmlns:a16="http://schemas.microsoft.com/office/drawing/2014/main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="" xmlns:a16="http://schemas.microsoft.com/office/drawing/2014/main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="" xmlns:a16="http://schemas.microsoft.com/office/drawing/2014/main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="" xmlns:a16="http://schemas.microsoft.com/office/drawing/2014/main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="" xmlns:a16="http://schemas.microsoft.com/office/drawing/2014/main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="" xmlns:a16="http://schemas.microsoft.com/office/drawing/2014/main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="" xmlns:a16="http://schemas.microsoft.com/office/drawing/2014/main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="" xmlns:a16="http://schemas.microsoft.com/office/drawing/2014/main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="" xmlns:a16="http://schemas.microsoft.com/office/drawing/2014/main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="" xmlns:a16="http://schemas.microsoft.com/office/drawing/2014/main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="" xmlns:a16="http://schemas.microsoft.com/office/drawing/2014/main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="" xmlns:a16="http://schemas.microsoft.com/office/drawing/2014/main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="" xmlns:a16="http://schemas.microsoft.com/office/drawing/2014/main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="" xmlns:a16="http://schemas.microsoft.com/office/drawing/2014/main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="" xmlns:a16="http://schemas.microsoft.com/office/drawing/2014/main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="" xmlns:a16="http://schemas.microsoft.com/office/drawing/2014/main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="" xmlns:a16="http://schemas.microsoft.com/office/drawing/2014/main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="" xmlns:a16="http://schemas.microsoft.com/office/drawing/2014/main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="" xmlns:a16="http://schemas.microsoft.com/office/drawing/2014/main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="" xmlns:a16="http://schemas.microsoft.com/office/drawing/2014/main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="" xmlns:a16="http://schemas.microsoft.com/office/drawing/2014/main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="" xmlns:a16="http://schemas.microsoft.com/office/drawing/2014/main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="" xmlns:a16="http://schemas.microsoft.com/office/drawing/2014/main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="" xmlns:a16="http://schemas.microsoft.com/office/drawing/2014/main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="" xmlns:a16="http://schemas.microsoft.com/office/drawing/2014/main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="" xmlns:a16="http://schemas.microsoft.com/office/drawing/2014/main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="" xmlns:a16="http://schemas.microsoft.com/office/drawing/2014/main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="" xmlns:a16="http://schemas.microsoft.com/office/drawing/2014/main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="" xmlns:a16="http://schemas.microsoft.com/office/drawing/2014/main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="" xmlns:a16="http://schemas.microsoft.com/office/drawing/2014/main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="" xmlns:a16="http://schemas.microsoft.com/office/drawing/2014/main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="" xmlns:a16="http://schemas.microsoft.com/office/drawing/2014/main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="" xmlns:a16="http://schemas.microsoft.com/office/drawing/2014/main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="" xmlns:a16="http://schemas.microsoft.com/office/drawing/2014/main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="" xmlns:a16="http://schemas.microsoft.com/office/drawing/2014/main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="" xmlns:a16="http://schemas.microsoft.com/office/drawing/2014/main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="" xmlns:a16="http://schemas.microsoft.com/office/drawing/2014/main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="" xmlns:a16="http://schemas.microsoft.com/office/drawing/2014/main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="" xmlns:a16="http://schemas.microsoft.com/office/drawing/2014/main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="" xmlns:a16="http://schemas.microsoft.com/office/drawing/2014/main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="" xmlns:a16="http://schemas.microsoft.com/office/drawing/2014/main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="" xmlns:a16="http://schemas.microsoft.com/office/drawing/2014/main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="" xmlns:a16="http://schemas.microsoft.com/office/drawing/2014/main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="" xmlns:a16="http://schemas.microsoft.com/office/drawing/2014/main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="" xmlns:a16="http://schemas.microsoft.com/office/drawing/2014/main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="" xmlns:a16="http://schemas.microsoft.com/office/drawing/2014/main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="" xmlns:a16="http://schemas.microsoft.com/office/drawing/2014/main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="" xmlns:a16="http://schemas.microsoft.com/office/drawing/2014/main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="" xmlns:a16="http://schemas.microsoft.com/office/drawing/2014/main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="" xmlns:a16="http://schemas.microsoft.com/office/drawing/2014/main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="" xmlns:a16="http://schemas.microsoft.com/office/drawing/2014/main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="" xmlns:a16="http://schemas.microsoft.com/office/drawing/2014/main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="" xmlns:a16="http://schemas.microsoft.com/office/drawing/2014/main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="" xmlns:a16="http://schemas.microsoft.com/office/drawing/2014/main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="" xmlns:a16="http://schemas.microsoft.com/office/drawing/2014/main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="" xmlns:a16="http://schemas.microsoft.com/office/drawing/2014/main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="" xmlns:a16="http://schemas.microsoft.com/office/drawing/2014/main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="" xmlns:a16="http://schemas.microsoft.com/office/drawing/2014/main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="" xmlns:a16="http://schemas.microsoft.com/office/drawing/2014/main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="" xmlns:a16="http://schemas.microsoft.com/office/drawing/2014/main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="" xmlns:a16="http://schemas.microsoft.com/office/drawing/2014/main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="" xmlns:a16="http://schemas.microsoft.com/office/drawing/2014/main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="" xmlns:a16="http://schemas.microsoft.com/office/drawing/2014/main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="" xmlns:a16="http://schemas.microsoft.com/office/drawing/2014/main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="" xmlns:a16="http://schemas.microsoft.com/office/drawing/2014/main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="" xmlns:a16="http://schemas.microsoft.com/office/drawing/2014/main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="" xmlns:a16="http://schemas.microsoft.com/office/drawing/2014/main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="" xmlns:a16="http://schemas.microsoft.com/office/drawing/2014/main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="" xmlns:a16="http://schemas.microsoft.com/office/drawing/2014/main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="" xmlns:a16="http://schemas.microsoft.com/office/drawing/2014/main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="" xmlns:a16="http://schemas.microsoft.com/office/drawing/2014/main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="" xmlns:a16="http://schemas.microsoft.com/office/drawing/2014/main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="" xmlns:a16="http://schemas.microsoft.com/office/drawing/2014/main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="" xmlns:a16="http://schemas.microsoft.com/office/drawing/2014/main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="" xmlns:a16="http://schemas.microsoft.com/office/drawing/2014/main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="" xmlns:a16="http://schemas.microsoft.com/office/drawing/2014/main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="" xmlns:a16="http://schemas.microsoft.com/office/drawing/2014/main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="" xmlns:a16="http://schemas.microsoft.com/office/drawing/2014/main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="" xmlns:a16="http://schemas.microsoft.com/office/drawing/2014/main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="" xmlns:a16="http://schemas.microsoft.com/office/drawing/2014/main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="" xmlns:a16="http://schemas.microsoft.com/office/drawing/2014/main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="" xmlns:a16="http://schemas.microsoft.com/office/drawing/2014/main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="" xmlns:a16="http://schemas.microsoft.com/office/drawing/2014/main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="" xmlns:a16="http://schemas.microsoft.com/office/drawing/2014/main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="" xmlns:a16="http://schemas.microsoft.com/office/drawing/2014/main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="" xmlns:a16="http://schemas.microsoft.com/office/drawing/2014/main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="" xmlns:a16="http://schemas.microsoft.com/office/drawing/2014/main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="" xmlns:a16="http://schemas.microsoft.com/office/drawing/2014/main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="" xmlns:a16="http://schemas.microsoft.com/office/drawing/2014/main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="" xmlns:a16="http://schemas.microsoft.com/office/drawing/2014/main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="" xmlns:a16="http://schemas.microsoft.com/office/drawing/2014/main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="" xmlns:a16="http://schemas.microsoft.com/office/drawing/2014/main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="" xmlns:a16="http://schemas.microsoft.com/office/drawing/2014/main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="" xmlns:a16="http://schemas.microsoft.com/office/drawing/2014/main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="" xmlns:a16="http://schemas.microsoft.com/office/drawing/2014/main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="" xmlns:a16="http://schemas.microsoft.com/office/drawing/2014/main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="" xmlns:a16="http://schemas.microsoft.com/office/drawing/2014/main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="" xmlns:a16="http://schemas.microsoft.com/office/drawing/2014/main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="" xmlns:a16="http://schemas.microsoft.com/office/drawing/2014/main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="" xmlns:a16="http://schemas.microsoft.com/office/drawing/2014/main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="" xmlns:a16="http://schemas.microsoft.com/office/drawing/2014/main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="" xmlns:a16="http://schemas.microsoft.com/office/drawing/2014/main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="" xmlns:a16="http://schemas.microsoft.com/office/drawing/2014/main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="" xmlns:a16="http://schemas.microsoft.com/office/drawing/2014/main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="" xmlns:a16="http://schemas.microsoft.com/office/drawing/2014/main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="" xmlns:a16="http://schemas.microsoft.com/office/drawing/2014/main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="" xmlns:a16="http://schemas.microsoft.com/office/drawing/2014/main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="" xmlns:a16="http://schemas.microsoft.com/office/drawing/2014/main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="" xmlns:a16="http://schemas.microsoft.com/office/drawing/2014/main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="" xmlns:a16="http://schemas.microsoft.com/office/drawing/2014/main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="" xmlns:a16="http://schemas.microsoft.com/office/drawing/2014/main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="" xmlns:a16="http://schemas.microsoft.com/office/drawing/2014/main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="" xmlns:a16="http://schemas.microsoft.com/office/drawing/2014/main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="" xmlns:a16="http://schemas.microsoft.com/office/drawing/2014/main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="" xmlns:a16="http://schemas.microsoft.com/office/drawing/2014/main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="" xmlns:a16="http://schemas.microsoft.com/office/drawing/2014/main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="" xmlns:a16="http://schemas.microsoft.com/office/drawing/2014/main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="" xmlns:a16="http://schemas.microsoft.com/office/drawing/2014/main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="" xmlns:a16="http://schemas.microsoft.com/office/drawing/2014/main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="" xmlns:a16="http://schemas.microsoft.com/office/drawing/2014/main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="" xmlns:a16="http://schemas.microsoft.com/office/drawing/2014/main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="" xmlns:a16="http://schemas.microsoft.com/office/drawing/2014/main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="" xmlns:a16="http://schemas.microsoft.com/office/drawing/2014/main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="" xmlns:a16="http://schemas.microsoft.com/office/drawing/2014/main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="" xmlns:a16="http://schemas.microsoft.com/office/drawing/2014/main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="" xmlns:a16="http://schemas.microsoft.com/office/drawing/2014/main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="" xmlns:a16="http://schemas.microsoft.com/office/drawing/2014/main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="" xmlns:a16="http://schemas.microsoft.com/office/drawing/2014/main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="" xmlns:a16="http://schemas.microsoft.com/office/drawing/2014/main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="" xmlns:a16="http://schemas.microsoft.com/office/drawing/2014/main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="" xmlns:a16="http://schemas.microsoft.com/office/drawing/2014/main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="" xmlns:a16="http://schemas.microsoft.com/office/drawing/2014/main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="" xmlns:a16="http://schemas.microsoft.com/office/drawing/2014/main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="" xmlns:a16="http://schemas.microsoft.com/office/drawing/2014/main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="" xmlns:a16="http://schemas.microsoft.com/office/drawing/2014/main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="" xmlns:a16="http://schemas.microsoft.com/office/drawing/2014/main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="" xmlns:a16="http://schemas.microsoft.com/office/drawing/2014/main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="" xmlns:a16="http://schemas.microsoft.com/office/drawing/2014/main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="" xmlns:a16="http://schemas.microsoft.com/office/drawing/2014/main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="" xmlns:a16="http://schemas.microsoft.com/office/drawing/2014/main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="" xmlns:a16="http://schemas.microsoft.com/office/drawing/2014/main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="" xmlns:a16="http://schemas.microsoft.com/office/drawing/2014/main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="" xmlns:a16="http://schemas.microsoft.com/office/drawing/2014/main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="" xmlns:a16="http://schemas.microsoft.com/office/drawing/2014/main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="" xmlns:a16="http://schemas.microsoft.com/office/drawing/2014/main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="" xmlns:a16="http://schemas.microsoft.com/office/drawing/2014/main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="" xmlns:a16="http://schemas.microsoft.com/office/drawing/2014/main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="" xmlns:a16="http://schemas.microsoft.com/office/drawing/2014/main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="" xmlns:a16="http://schemas.microsoft.com/office/drawing/2014/main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="" xmlns:a16="http://schemas.microsoft.com/office/drawing/2014/main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="" xmlns:a16="http://schemas.microsoft.com/office/drawing/2014/main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="" xmlns:a16="http://schemas.microsoft.com/office/drawing/2014/main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="" xmlns:a16="http://schemas.microsoft.com/office/drawing/2014/main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="" xmlns:a16="http://schemas.microsoft.com/office/drawing/2014/main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="" xmlns:a16="http://schemas.microsoft.com/office/drawing/2014/main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="" xmlns:a16="http://schemas.microsoft.com/office/drawing/2014/main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="" xmlns:a16="http://schemas.microsoft.com/office/drawing/2014/main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="" xmlns:a16="http://schemas.microsoft.com/office/drawing/2014/main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="" xmlns:a16="http://schemas.microsoft.com/office/drawing/2014/main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="" xmlns:a16="http://schemas.microsoft.com/office/drawing/2014/main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="" xmlns:a16="http://schemas.microsoft.com/office/drawing/2014/main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="" xmlns:a16="http://schemas.microsoft.com/office/drawing/2014/main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="" xmlns:a16="http://schemas.microsoft.com/office/drawing/2014/main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="" xmlns:a16="http://schemas.microsoft.com/office/drawing/2014/main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="" xmlns:a16="http://schemas.microsoft.com/office/drawing/2014/main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="" xmlns:a16="http://schemas.microsoft.com/office/drawing/2014/main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="" xmlns:a16="http://schemas.microsoft.com/office/drawing/2014/main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="" xmlns:a16="http://schemas.microsoft.com/office/drawing/2014/main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="" xmlns:a16="http://schemas.microsoft.com/office/drawing/2014/main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="" xmlns:a16="http://schemas.microsoft.com/office/drawing/2014/main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="" xmlns:a16="http://schemas.microsoft.com/office/drawing/2014/main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="" xmlns:a16="http://schemas.microsoft.com/office/drawing/2014/main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="" xmlns:a16="http://schemas.microsoft.com/office/drawing/2014/main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="" xmlns:a16="http://schemas.microsoft.com/office/drawing/2014/main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="" xmlns:a16="http://schemas.microsoft.com/office/drawing/2014/main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="" xmlns:a16="http://schemas.microsoft.com/office/drawing/2014/main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="" xmlns:a16="http://schemas.microsoft.com/office/drawing/2014/main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="" xmlns:a16="http://schemas.microsoft.com/office/drawing/2014/main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="" xmlns:a16="http://schemas.microsoft.com/office/drawing/2014/main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="" xmlns:a16="http://schemas.microsoft.com/office/drawing/2014/main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="" xmlns:a16="http://schemas.microsoft.com/office/drawing/2014/main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="" xmlns:a16="http://schemas.microsoft.com/office/drawing/2014/main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="" xmlns:a16="http://schemas.microsoft.com/office/drawing/2014/main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="" xmlns:a16="http://schemas.microsoft.com/office/drawing/2014/main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="" xmlns:a16="http://schemas.microsoft.com/office/drawing/2014/main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="" xmlns:a16="http://schemas.microsoft.com/office/drawing/2014/main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="" xmlns:a16="http://schemas.microsoft.com/office/drawing/2014/main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="" xmlns:a16="http://schemas.microsoft.com/office/drawing/2014/main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="" xmlns:a16="http://schemas.microsoft.com/office/drawing/2014/main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="" xmlns:a16="http://schemas.microsoft.com/office/drawing/2014/main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="" xmlns:a16="http://schemas.microsoft.com/office/drawing/2014/main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="" xmlns:a16="http://schemas.microsoft.com/office/drawing/2014/main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="" xmlns:a16="http://schemas.microsoft.com/office/drawing/2014/main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="" xmlns:a16="http://schemas.microsoft.com/office/drawing/2014/main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="" xmlns:a16="http://schemas.microsoft.com/office/drawing/2014/main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C3738E2-C959-4A6A-AF24-07CBB6442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C528680-0EE3-4C2E-9CA1-CC6D5CFE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1F718D2-DA38-4876-940B-E6743C2B3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429D539-5BED-47D2-AAB7-BD075F4C08FC}" type="datetimeFigureOut">
              <a:rPr lang="zh-CN" altLang="en-US" smtClean="0"/>
              <a:pPr/>
              <a:t>2022/4/2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36FE042-5C0E-4FEB-B280-DE15C3BD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prstClr val="black">
                    <a:tint val="75000"/>
                  </a:prstClr>
                </a:solidFill>
              </a:rPr>
              <a:t>www.sectown.cn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0E713F7-11C0-4937-AE85-FAD22B2D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B6DD878-13B8-4D59-A5A5-EE52F45199E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5492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="" xmlns:a16="http://schemas.microsoft.com/office/drawing/2014/main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="" xmlns:a16="http://schemas.microsoft.com/office/drawing/2014/main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="" xmlns:a16="http://schemas.microsoft.com/office/drawing/2014/main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="" xmlns:a16="http://schemas.microsoft.com/office/drawing/2014/main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="" xmlns:a16="http://schemas.microsoft.com/office/drawing/2014/main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="" xmlns:a16="http://schemas.microsoft.com/office/drawing/2014/main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="" xmlns:a16="http://schemas.microsoft.com/office/drawing/2014/main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="" xmlns:a16="http://schemas.microsoft.com/office/drawing/2014/main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="" xmlns:a16="http://schemas.microsoft.com/office/drawing/2014/main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="" xmlns:p14="http://schemas.microsoft.com/office/powerpoint/2010/main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="" xmlns:a16="http://schemas.microsoft.com/office/drawing/2014/main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="" xmlns:a16="http://schemas.microsoft.com/office/drawing/2014/main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="" xmlns:a16="http://schemas.microsoft.com/office/drawing/2014/main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="" xmlns:a16="http://schemas.microsoft.com/office/drawing/2014/main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="" xmlns:a16="http://schemas.microsoft.com/office/drawing/2014/main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="" xmlns:a16="http://schemas.microsoft.com/office/drawing/2014/main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="" xmlns:a16="http://schemas.microsoft.com/office/drawing/2014/main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="" xmlns:a16="http://schemas.microsoft.com/office/drawing/2014/main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="" xmlns:a16="http://schemas.microsoft.com/office/drawing/2014/main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="" xmlns:a16="http://schemas.microsoft.com/office/drawing/2014/main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="" xmlns:a16="http://schemas.microsoft.com/office/drawing/2014/main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="" xmlns:a16="http://schemas.microsoft.com/office/drawing/2014/main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="" xmlns:a16="http://schemas.microsoft.com/office/drawing/2014/main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="" xmlns:a16="http://schemas.microsoft.com/office/drawing/2014/main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="" xmlns:a16="http://schemas.microsoft.com/office/drawing/2014/main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="" xmlns:a16="http://schemas.microsoft.com/office/drawing/2014/main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="" xmlns:a16="http://schemas.microsoft.com/office/drawing/2014/main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="" xmlns:a16="http://schemas.microsoft.com/office/drawing/2014/main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="" xmlns:a16="http://schemas.microsoft.com/office/drawing/2014/main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="" xmlns:a16="http://schemas.microsoft.com/office/drawing/2014/main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="" xmlns:a16="http://schemas.microsoft.com/office/drawing/2014/main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="" xmlns:a16="http://schemas.microsoft.com/office/drawing/2014/main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="" xmlns:a16="http://schemas.microsoft.com/office/drawing/2014/main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="" xmlns:a16="http://schemas.microsoft.com/office/drawing/2014/main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="" xmlns:a16="http://schemas.microsoft.com/office/drawing/2014/main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="" xmlns:a16="http://schemas.microsoft.com/office/drawing/2014/main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3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zjut.edu.cn/" TargetMode="Externa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3431158/article/details/10717691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04 </a:t>
            </a:r>
            <a:r>
              <a:rPr lang="zh-CN" altLang="en-US" dirty="0" smtClean="0"/>
              <a:t>流量分析基础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Wireshark</a:t>
            </a:r>
            <a:r>
              <a:rPr lang="zh-CN" altLang="en-US" sz="4500" b="1" dirty="0" smtClean="0"/>
              <a:t>的捕获过滤器语法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25626"/>
            <a:ext cx="9674291" cy="2179439"/>
          </a:xfrm>
        </p:spPr>
        <p:txBody>
          <a:bodyPr/>
          <a:lstStyle/>
          <a:p>
            <a:r>
              <a:rPr lang="zh-CN" altLang="en-US" dirty="0" smtClean="0"/>
              <a:t>可由多个捕获原语组合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583499" y="2852936"/>
          <a:ext cx="8127999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运算符</a:t>
                      </a:r>
                      <a:endParaRPr lang="zh-CN" altLang="en-US" sz="2400" dirty="0"/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名称</a:t>
                      </a:r>
                      <a:endParaRPr lang="zh-CN" altLang="en-US" sz="2400" dirty="0"/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样式</a:t>
                      </a:r>
                      <a:endParaRPr lang="zh-CN" altLang="en-US" sz="2400" dirty="0"/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连接运算符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与</a:t>
                      </a:r>
                      <a:endParaRPr lang="zh-CN" altLang="en-US" sz="2400" dirty="0"/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</a:rPr>
                        <a:t>&amp;&amp;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选择运算符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或</a:t>
                      </a:r>
                      <a:endParaRPr lang="zh-CN" altLang="en-US" sz="2400" dirty="0"/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</a:rPr>
                        <a:t>||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否定运算符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非</a:t>
                      </a:r>
                      <a:endParaRPr lang="zh-CN" altLang="en-US" sz="2400" dirty="0"/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</a:rPr>
                        <a:t>!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</a:tbl>
          </a:graphicData>
        </a:graphic>
      </p:graphicFrame>
      <p:sp>
        <p:nvSpPr>
          <p:cNvPr id="5" name="内容占位符 5"/>
          <p:cNvSpPr txBox="1">
            <a:spLocks/>
          </p:cNvSpPr>
          <p:nvPr/>
        </p:nvSpPr>
        <p:spPr>
          <a:xfrm>
            <a:off x="815414" y="5637245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如：  </a:t>
            </a:r>
            <a:r>
              <a:rPr lang="en-US" altLang="zh-CN" sz="32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dst</a:t>
            </a:r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host 2.2.2.2   &amp;&amp;   </a:t>
            </a:r>
            <a:r>
              <a:rPr lang="en-US" altLang="zh-CN" sz="32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tcp</a:t>
            </a:r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port 80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Wireshark</a:t>
            </a:r>
            <a:r>
              <a:rPr lang="zh-CN" altLang="en-US" sz="4500" b="1" dirty="0" smtClean="0"/>
              <a:t>的捕获过滤器语法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220755"/>
            <a:ext cx="10154344" cy="2179439"/>
          </a:xfrm>
        </p:spPr>
        <p:txBody>
          <a:bodyPr/>
          <a:lstStyle/>
          <a:p>
            <a:r>
              <a:rPr lang="zh-CN" altLang="en-US" dirty="0" smtClean="0"/>
              <a:t>其它：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形如：</a:t>
            </a:r>
            <a:r>
              <a:rPr lang="en-US" altLang="zh-CN" dirty="0" err="1" smtClean="0"/>
              <a:t>icmp</a:t>
            </a:r>
            <a:r>
              <a:rPr lang="en-US" altLang="zh-CN" dirty="0" smtClean="0"/>
              <a:t>[0]==3 </a:t>
            </a:r>
          </a:p>
          <a:p>
            <a:pPr lvl="2"/>
            <a:r>
              <a:rPr lang="zh-CN" altLang="en-US" dirty="0" smtClean="0"/>
              <a:t>表示 检测</a:t>
            </a:r>
            <a:r>
              <a:rPr lang="en-US" altLang="zh-CN" dirty="0" smtClean="0"/>
              <a:t>ICMP</a:t>
            </a:r>
            <a:r>
              <a:rPr lang="zh-CN" altLang="en-US" dirty="0" smtClean="0"/>
              <a:t>目标不可达包（类型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又如下表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815414" y="5637245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153977" y="2695113"/>
          <a:ext cx="8128000" cy="398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过滤器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/>
                        <a:t>说明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tcp[13]&amp;32==32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Verdana"/>
                        </a:rPr>
                        <a:t>设置了</a:t>
                      </a:r>
                      <a:r>
                        <a:rPr lang="en-US" altLang="zh-CN" sz="2400">
                          <a:latin typeface="Verdana"/>
                        </a:rPr>
                        <a:t>URG</a:t>
                      </a:r>
                      <a:r>
                        <a:rPr lang="zh-CN" altLang="en-US" sz="2400">
                          <a:latin typeface="Verdana"/>
                        </a:rPr>
                        <a:t>位的</a:t>
                      </a:r>
                      <a:r>
                        <a:rPr lang="en-US" altLang="zh-CN" sz="2400">
                          <a:latin typeface="Verdana"/>
                        </a:rPr>
                        <a:t>TCP</a:t>
                      </a:r>
                      <a:r>
                        <a:rPr lang="zh-CN" altLang="en-US" sz="2400">
                          <a:latin typeface="Verdana"/>
                        </a:rPr>
                        <a:t>数据包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tcp[13]&amp;16==16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Verdana"/>
                        </a:rPr>
                        <a:t>设置了</a:t>
                      </a:r>
                      <a:r>
                        <a:rPr lang="en-US" altLang="zh-CN" sz="2400">
                          <a:latin typeface="Verdana"/>
                        </a:rPr>
                        <a:t>ACK</a:t>
                      </a:r>
                      <a:r>
                        <a:rPr lang="zh-CN" altLang="en-US" sz="2400">
                          <a:latin typeface="Verdana"/>
                        </a:rPr>
                        <a:t>位的</a:t>
                      </a:r>
                      <a:r>
                        <a:rPr lang="en-US" altLang="zh-CN" sz="2400">
                          <a:latin typeface="Verdana"/>
                        </a:rPr>
                        <a:t>TCP</a:t>
                      </a:r>
                      <a:r>
                        <a:rPr lang="zh-CN" altLang="en-US" sz="2400">
                          <a:latin typeface="Verdana"/>
                        </a:rPr>
                        <a:t>数据包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tcp[13]&amp;8==8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Verdana"/>
                        </a:rPr>
                        <a:t>设置了</a:t>
                      </a:r>
                      <a:r>
                        <a:rPr lang="en-US" altLang="zh-CN" sz="2400">
                          <a:latin typeface="Verdana"/>
                        </a:rPr>
                        <a:t>PSH</a:t>
                      </a:r>
                      <a:r>
                        <a:rPr lang="zh-CN" altLang="en-US" sz="2400">
                          <a:latin typeface="Verdana"/>
                        </a:rPr>
                        <a:t>位的</a:t>
                      </a:r>
                      <a:r>
                        <a:rPr lang="en-US" altLang="zh-CN" sz="2400">
                          <a:latin typeface="Verdana"/>
                        </a:rPr>
                        <a:t>TCP</a:t>
                      </a:r>
                      <a:r>
                        <a:rPr lang="zh-CN" altLang="en-US" sz="2400">
                          <a:latin typeface="Verdana"/>
                        </a:rPr>
                        <a:t>数据包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tcp[13]&amp;4==4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Verdana"/>
                        </a:rPr>
                        <a:t>设置了</a:t>
                      </a:r>
                      <a:r>
                        <a:rPr lang="en-US" altLang="zh-CN" sz="2400">
                          <a:latin typeface="Verdana"/>
                        </a:rPr>
                        <a:t>RST</a:t>
                      </a:r>
                      <a:r>
                        <a:rPr lang="zh-CN" altLang="en-US" sz="2400">
                          <a:latin typeface="Verdana"/>
                        </a:rPr>
                        <a:t>位的</a:t>
                      </a:r>
                      <a:r>
                        <a:rPr lang="en-US" altLang="zh-CN" sz="2400">
                          <a:latin typeface="Verdana"/>
                        </a:rPr>
                        <a:t>TCP</a:t>
                      </a:r>
                      <a:r>
                        <a:rPr lang="zh-CN" altLang="en-US" sz="2400">
                          <a:latin typeface="Verdana"/>
                        </a:rPr>
                        <a:t>数据包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tcp[13]&amp;2==2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Verdana"/>
                        </a:rPr>
                        <a:t>设置了</a:t>
                      </a:r>
                      <a:r>
                        <a:rPr lang="en-US" altLang="zh-CN" sz="2400">
                          <a:latin typeface="Verdana"/>
                        </a:rPr>
                        <a:t>SYN</a:t>
                      </a:r>
                      <a:r>
                        <a:rPr lang="zh-CN" altLang="en-US" sz="2400">
                          <a:latin typeface="Verdana"/>
                        </a:rPr>
                        <a:t>位的</a:t>
                      </a:r>
                      <a:r>
                        <a:rPr lang="en-US" altLang="zh-CN" sz="2400">
                          <a:latin typeface="Verdana"/>
                        </a:rPr>
                        <a:t>TCP</a:t>
                      </a:r>
                      <a:r>
                        <a:rPr lang="zh-CN" altLang="en-US" sz="2400">
                          <a:latin typeface="Verdana"/>
                        </a:rPr>
                        <a:t>数据包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tcp[13]&amp;1==1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Verdana"/>
                        </a:rPr>
                        <a:t>设置了</a:t>
                      </a:r>
                      <a:r>
                        <a:rPr lang="en-US" altLang="zh-CN" sz="2400" dirty="0">
                          <a:latin typeface="Verdana"/>
                        </a:rPr>
                        <a:t>FIN</a:t>
                      </a:r>
                      <a:r>
                        <a:rPr lang="zh-CN" altLang="en-US" sz="2400" dirty="0">
                          <a:latin typeface="Verdana"/>
                        </a:rPr>
                        <a:t>位的</a:t>
                      </a:r>
                      <a:r>
                        <a:rPr lang="en-US" altLang="zh-CN" sz="2400" dirty="0">
                          <a:latin typeface="Verdana"/>
                        </a:rPr>
                        <a:t>TCP</a:t>
                      </a:r>
                      <a:r>
                        <a:rPr lang="zh-CN" altLang="en-US" sz="2400" dirty="0">
                          <a:latin typeface="Verdana"/>
                        </a:rPr>
                        <a:t>数据包</a:t>
                      </a:r>
                    </a:p>
                  </a:txBody>
                  <a:tcPr marL="177800" marR="177800" marT="101600" marB="101600" anchor="ctr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常用捕获过滤器语法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220755"/>
            <a:ext cx="10154344" cy="2179439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捕获单个</a:t>
            </a:r>
            <a:r>
              <a:rPr lang="en-US" altLang="zh-CN" dirty="0" smtClean="0"/>
              <a:t>IP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815414" y="5637245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91477" y="2180862"/>
          <a:ext cx="812800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过滤器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/>
                        <a:t>说明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/>
                        </a:rPr>
                        <a:t>host  1.1.1.1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主机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/>
                        </a:rPr>
                        <a:t>not host 2.2.2.2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除了主机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Verdana"/>
                        </a:rPr>
                        <a:t>src</a:t>
                      </a:r>
                      <a:r>
                        <a:rPr lang="en-US" sz="2400" dirty="0" smtClean="0">
                          <a:latin typeface="Verdana"/>
                        </a:rPr>
                        <a:t> host 3.3.3.3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源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Verdana"/>
                        </a:rPr>
                        <a:t>dst</a:t>
                      </a:r>
                      <a:r>
                        <a:rPr lang="en-US" sz="2400" baseline="0" dirty="0" smtClean="0">
                          <a:latin typeface="Verdana"/>
                        </a:rPr>
                        <a:t> host 4.4.4.4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目标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93472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</a:rPr>
                        <a:t>host 5.5.5.5 or host 6.6.6.6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两个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</a:rPr>
                        <a:t>host </a:t>
                      </a:r>
                      <a:r>
                        <a:rPr lang="en-US" altLang="zh-CN" sz="2400" dirty="0" smtClean="0">
                          <a:latin typeface="Verdana"/>
                          <a:hlinkClick r:id="rId2"/>
                        </a:rPr>
                        <a:t>www.zjut.edu.cn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解析域名后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常用捕获过滤器语法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220755"/>
            <a:ext cx="10154344" cy="2179439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捕获</a:t>
            </a:r>
            <a:r>
              <a:rPr lang="en-US" altLang="zh-CN" dirty="0" smtClean="0"/>
              <a:t>IP</a:t>
            </a:r>
            <a:r>
              <a:rPr lang="zh-CN" altLang="en-US" dirty="0" smtClean="0"/>
              <a:t>范围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815414" y="5637245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425343" y="1778000"/>
          <a:ext cx="8128000" cy="5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过滤器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/>
                        <a:t>说明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</a:rPr>
                        <a:t>net 1.1.1.1/24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子网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93472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/>
                        </a:rPr>
                        <a:t>net 2.2.2.2 mask 255.0.0.0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子网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93472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Verdana"/>
                        </a:rPr>
                        <a:t>ip6 net 2400:da00:ff00::/64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</a:rPr>
                        <a:t>IPV6</a:t>
                      </a:r>
                      <a:r>
                        <a:rPr lang="zh-CN" altLang="en-US" sz="2400" dirty="0" smtClean="0">
                          <a:latin typeface="Verdana"/>
                        </a:rPr>
                        <a:t>网段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altLang="zh-CN" sz="2400" dirty="0" err="1" smtClean="0">
                          <a:latin typeface="Verdana"/>
                        </a:rPr>
                        <a:t>dst</a:t>
                      </a:r>
                      <a:r>
                        <a:rPr lang="en-US" altLang="zh-CN" sz="2400" dirty="0" smtClean="0">
                          <a:latin typeface="Verdana"/>
                        </a:rPr>
                        <a:t> net 1.1.1.1/24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目标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93472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Verdana"/>
                        </a:rPr>
                        <a:t>src</a:t>
                      </a:r>
                      <a:r>
                        <a:rPr lang="en-US" sz="2400" dirty="0" smtClean="0">
                          <a:latin typeface="Verdana"/>
                        </a:rPr>
                        <a:t> net 2.2.2.2 mask 255.0.0.0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源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常用捕获过滤器语法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220756"/>
            <a:ext cx="10608501" cy="768085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捕获特殊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IP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815414" y="5637245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91477" y="2180862"/>
          <a:ext cx="812800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过滤器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/>
                        <a:t>说明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 smtClean="0">
                          <a:latin typeface="Verdana"/>
                        </a:rPr>
                        <a:t>ip broadcast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广播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Verdana"/>
                        </a:rPr>
                        <a:t>ip</a:t>
                      </a:r>
                      <a:r>
                        <a:rPr lang="en-US" sz="2400" dirty="0" smtClean="0">
                          <a:latin typeface="Verdana"/>
                        </a:rPr>
                        <a:t> multicast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多播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Verdana"/>
                        </a:rPr>
                        <a:t>dst</a:t>
                      </a:r>
                      <a:r>
                        <a:rPr lang="en-US" sz="2400" dirty="0" smtClean="0">
                          <a:latin typeface="Verdana"/>
                        </a:rPr>
                        <a:t> host ff02::1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主机到 </a:t>
                      </a:r>
                      <a:r>
                        <a:rPr lang="en-US" altLang="zh-CN" sz="2400" dirty="0" smtClean="0">
                          <a:latin typeface="Verdana"/>
                        </a:rPr>
                        <a:t>IPV6</a:t>
                      </a:r>
                      <a:r>
                        <a:rPr lang="en-US" altLang="zh-CN" sz="2400" baseline="0" dirty="0" smtClean="0">
                          <a:latin typeface="Verdana"/>
                        </a:rPr>
                        <a:t> </a:t>
                      </a:r>
                      <a:r>
                        <a:rPr lang="zh-CN" altLang="en-US" sz="2400" baseline="0" dirty="0" smtClean="0">
                          <a:latin typeface="Verdana"/>
                        </a:rPr>
                        <a:t>多播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常用捕获过滤器语法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220756"/>
            <a:ext cx="10608501" cy="768085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捕获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MAC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815414" y="5637245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91477" y="2180862"/>
          <a:ext cx="8128000" cy="337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过滤器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/>
                        <a:t>说明</a:t>
                      </a:r>
                    </a:p>
                  </a:txBody>
                  <a:tcPr marL="177800" marR="177800" marT="101600" marB="101600" anchor="ctr"/>
                </a:tc>
              </a:tr>
              <a:tr h="93472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</a:rPr>
                        <a:t>ether host 00:08:11:00:18:15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指定</a:t>
                      </a:r>
                      <a:r>
                        <a:rPr lang="en-US" altLang="zh-CN" sz="2400" dirty="0" smtClean="0">
                          <a:latin typeface="Verdana"/>
                        </a:rPr>
                        <a:t>MAC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93472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Verdana"/>
                        </a:rPr>
                        <a:t>ether </a:t>
                      </a:r>
                      <a:r>
                        <a:rPr lang="en-US" altLang="zh-CN" sz="2400" dirty="0" err="1" smtClean="0">
                          <a:latin typeface="Verdana"/>
                        </a:rPr>
                        <a:t>src</a:t>
                      </a:r>
                      <a:r>
                        <a:rPr lang="en-US" altLang="zh-CN" sz="2400" dirty="0" smtClean="0">
                          <a:latin typeface="Verdana"/>
                        </a:rPr>
                        <a:t> 00:08:11:00:18:15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源</a:t>
                      </a:r>
                      <a:r>
                        <a:rPr lang="en-US" altLang="zh-CN" sz="2400" dirty="0" smtClean="0">
                          <a:latin typeface="Verdana"/>
                        </a:rPr>
                        <a:t>MAC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93472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Verdana"/>
                        </a:rPr>
                        <a:t>ether </a:t>
                      </a:r>
                      <a:r>
                        <a:rPr lang="en-US" altLang="zh-CN" sz="2400" dirty="0" err="1" smtClean="0">
                          <a:latin typeface="Verdana"/>
                        </a:rPr>
                        <a:t>dst</a:t>
                      </a:r>
                      <a:r>
                        <a:rPr lang="en-US" altLang="zh-CN" sz="2400" dirty="0" smtClean="0">
                          <a:latin typeface="Verdana"/>
                        </a:rPr>
                        <a:t> 00:08:11:00:18:15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目标</a:t>
                      </a:r>
                      <a:r>
                        <a:rPr lang="en-US" altLang="zh-CN" sz="2400" dirty="0" smtClean="0">
                          <a:latin typeface="Verdana"/>
                        </a:rPr>
                        <a:t>MAC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常用捕获过滤器语法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220756"/>
            <a:ext cx="10608501" cy="768085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捕获端口指定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815414" y="5637245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91477" y="2180861"/>
          <a:ext cx="8128000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过滤器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/>
                        <a:t>说明</a:t>
                      </a: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</a:rPr>
                        <a:t>port  53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端口号指定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latin typeface="Verdana"/>
                        </a:rPr>
                        <a:t>tcp</a:t>
                      </a:r>
                      <a:r>
                        <a:rPr lang="en-US" altLang="zh-CN" sz="2400" dirty="0" smtClean="0">
                          <a:latin typeface="Verdana"/>
                        </a:rPr>
                        <a:t> port 21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协议端口指定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latin typeface="Verdana"/>
                        </a:rPr>
                        <a:t>portrange</a:t>
                      </a:r>
                      <a:r>
                        <a:rPr lang="en-US" altLang="zh-CN" sz="2400" baseline="0" dirty="0" smtClean="0">
                          <a:latin typeface="Verdana"/>
                        </a:rPr>
                        <a:t> 1-80</a:t>
                      </a:r>
                      <a:endParaRPr lang="en-US" altLang="zh-CN" sz="2400" dirty="0" smtClean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Verdana"/>
                        </a:rPr>
                        <a:t> </a:t>
                      </a:r>
                      <a:r>
                        <a:rPr lang="zh-CN" altLang="en-US" sz="2400" baseline="0" dirty="0" smtClean="0">
                          <a:latin typeface="Verdana"/>
                        </a:rPr>
                        <a:t>端口范围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latin typeface="Verdana"/>
                        </a:rPr>
                        <a:t>tcp</a:t>
                      </a:r>
                      <a:r>
                        <a:rPr lang="en-US" altLang="zh-CN" sz="2400" dirty="0" smtClean="0">
                          <a:latin typeface="Verdana"/>
                        </a:rPr>
                        <a:t> </a:t>
                      </a:r>
                      <a:r>
                        <a:rPr lang="en-US" altLang="zh-CN" sz="2400" dirty="0" err="1" smtClean="0">
                          <a:latin typeface="Verdana"/>
                        </a:rPr>
                        <a:t>portrange</a:t>
                      </a:r>
                      <a:r>
                        <a:rPr lang="en-US" altLang="zh-CN" sz="2400" baseline="0" dirty="0" smtClean="0">
                          <a:latin typeface="Verdana"/>
                        </a:rPr>
                        <a:t> 1-80</a:t>
                      </a:r>
                      <a:endParaRPr lang="en-US" altLang="zh-CN" sz="2400" dirty="0" smtClean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协议端口范围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显示过滤器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220756"/>
            <a:ext cx="10608501" cy="768085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显示过滤操作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815414" y="5637245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91477" y="2180861"/>
          <a:ext cx="8128000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68960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编辑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Verdana"/>
                        </a:rPr>
                        <a:t>应用</a:t>
                      </a:r>
                      <a:endParaRPr lang="en-US" altLang="zh-CN" sz="2400" dirty="0" smtClean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Verdana"/>
                        </a:rPr>
                        <a:t>显示</a:t>
                      </a:r>
                      <a:endParaRPr lang="en-US" altLang="zh-CN" sz="2400" dirty="0" smtClean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清除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Verdana"/>
                        </a:rPr>
                        <a:t>表达式</a:t>
                      </a:r>
                      <a:endParaRPr lang="en-US" altLang="zh-CN" sz="2400" dirty="0" smtClean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保存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  <a:tr h="56896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Verdana"/>
                        </a:rPr>
                        <a:t>历史</a:t>
                      </a:r>
                      <a:endParaRPr lang="en-US" altLang="zh-CN" sz="2400" dirty="0" smtClean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Verdana"/>
                        </a:rPr>
                        <a:t>新建</a:t>
                      </a:r>
                      <a:endParaRPr lang="zh-CN" alt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显示过滤器语法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23392" y="1316767"/>
            <a:ext cx="9889099" cy="768085"/>
          </a:xfrm>
        </p:spPr>
        <p:txBody>
          <a:bodyPr/>
          <a:lstStyle/>
          <a:p>
            <a:r>
              <a:rPr lang="zh-CN" altLang="en-US" dirty="0" smtClean="0"/>
              <a:t>是</a:t>
            </a:r>
            <a:r>
              <a:rPr lang="en-US" altLang="zh-CN" dirty="0" err="1" smtClean="0"/>
              <a:t>wireshark</a:t>
            </a:r>
            <a:r>
              <a:rPr lang="en-US" altLang="zh-CN" dirty="0" smtClean="0"/>
              <a:t> </a:t>
            </a:r>
            <a:r>
              <a:rPr lang="zh-CN" altLang="en-US" dirty="0" smtClean="0"/>
              <a:t>自己的过滤</a:t>
            </a:r>
            <a:endParaRPr lang="en-US" altLang="zh-CN" dirty="0" smtClean="0"/>
          </a:p>
        </p:txBody>
      </p:sp>
      <p:sp>
        <p:nvSpPr>
          <p:cNvPr id="10" name="内容占位符 5"/>
          <p:cNvSpPr txBox="1">
            <a:spLocks/>
          </p:cNvSpPr>
          <p:nvPr/>
        </p:nvSpPr>
        <p:spPr>
          <a:xfrm>
            <a:off x="1007435" y="2564904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4300" dirty="0" smtClean="0"/>
              <a:t>语法：  </a:t>
            </a:r>
            <a:endParaRPr lang="en-US" altLang="zh-CN" sz="4300" dirty="0" smtClean="0"/>
          </a:p>
          <a:p>
            <a:pPr lvl="1"/>
            <a:r>
              <a:rPr lang="en-US" altLang="zh-CN" sz="4300" dirty="0" smtClean="0"/>
              <a:t>Protocol.string1.string2  (</a:t>
            </a:r>
            <a:r>
              <a:rPr lang="zh-CN" altLang="en-US" sz="4300" dirty="0" smtClean="0"/>
              <a:t>比较操作符）</a:t>
            </a:r>
            <a:r>
              <a:rPr lang="en-US" altLang="zh-CN" sz="4300" dirty="0" smtClean="0"/>
              <a:t>&lt;value&gt;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显示过滤的方法</a:t>
            </a:r>
            <a:r>
              <a:rPr lang="en-US" altLang="zh-CN" sz="4500" b="1" dirty="0" smtClean="0"/>
              <a:t>(</a:t>
            </a:r>
            <a:r>
              <a:rPr lang="zh-CN" altLang="en-US" sz="4500" b="1" dirty="0" smtClean="0"/>
              <a:t>一</a:t>
            </a:r>
            <a:r>
              <a:rPr lang="en-US" altLang="zh-CN" sz="4500" b="1" dirty="0" smtClean="0"/>
              <a:t>)</a:t>
            </a:r>
            <a:endParaRPr lang="zh-CN" altLang="en-US" sz="4500" b="1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6"/>
            <a:ext cx="10442376" cy="1219332"/>
          </a:xfrm>
        </p:spPr>
        <p:txBody>
          <a:bodyPr/>
          <a:lstStyle/>
          <a:p>
            <a:r>
              <a:rPr lang="zh-CN" altLang="en-US" dirty="0" smtClean="0"/>
              <a:t>当作</a:t>
            </a:r>
            <a:r>
              <a:rPr lang="zh-CN" altLang="en-US" b="1" dirty="0" smtClean="0"/>
              <a:t>协议过滤器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如 </a:t>
            </a:r>
            <a:r>
              <a:rPr lang="en-US" altLang="zh-CN" dirty="0" err="1" smtClean="0"/>
              <a:t>arp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 </a:t>
            </a:r>
            <a:r>
              <a:rPr lang="en-US" altLang="zh-CN" dirty="0" err="1" smtClean="0"/>
              <a:t>ip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</a:t>
            </a:r>
            <a:r>
              <a:rPr lang="en-US" altLang="zh-CN" dirty="0" err="1" smtClean="0"/>
              <a:t>tcp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="" xmlns:a16="http://schemas.microsoft.com/office/drawing/2014/main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1" name="文本占位符 80">
            <a:extLst>
              <a:ext uri="{FF2B5EF4-FFF2-40B4-BE49-F238E27FC236}">
                <a16:creationId xmlns="" xmlns:a16="http://schemas.microsoft.com/office/drawing/2014/main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流量分析概述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="" xmlns:a16="http://schemas.microsoft.com/office/drawing/2014/main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="" xmlns:a16="http://schemas.microsoft.com/office/drawing/2014/main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84" name="文本占位符 83">
            <a:extLst>
              <a:ext uri="{FF2B5EF4-FFF2-40B4-BE49-F238E27FC236}">
                <a16:creationId xmlns="" xmlns:a16="http://schemas.microsoft.com/office/drawing/2014/main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Wireshark</a:t>
            </a:r>
            <a:r>
              <a:rPr lang="en-US" altLang="zh-CN" dirty="0" smtClean="0"/>
              <a:t> 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="" xmlns:a16="http://schemas.microsoft.com/office/drawing/2014/main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="" xmlns:a16="http://schemas.microsoft.com/office/drawing/2014/main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="" xmlns:a16="http://schemas.microsoft.com/office/drawing/2014/main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7113" y="3032947"/>
            <a:ext cx="3683613" cy="50287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Wireshark</a:t>
            </a:r>
            <a:r>
              <a:rPr lang="en-US" altLang="zh-CN" dirty="0" smtClean="0"/>
              <a:t> </a:t>
            </a:r>
            <a:r>
              <a:rPr lang="zh-CN" altLang="en-US" dirty="0" smtClean="0"/>
              <a:t>流量捕获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="" xmlns:a16="http://schemas.microsoft.com/office/drawing/2014/main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="" xmlns:a16="http://schemas.microsoft.com/office/drawing/2014/main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90" name="文本占位符 89">
            <a:extLst>
              <a:ext uri="{FF2B5EF4-FFF2-40B4-BE49-F238E27FC236}">
                <a16:creationId xmlns="" xmlns:a16="http://schemas.microsoft.com/office/drawing/2014/main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Wireshark</a:t>
            </a:r>
            <a:r>
              <a:rPr lang="en-US" altLang="zh-CN" dirty="0" smtClean="0"/>
              <a:t> </a:t>
            </a:r>
            <a:r>
              <a:rPr lang="zh-CN" altLang="en-US" dirty="0" smtClean="0"/>
              <a:t>技巧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="" xmlns:a16="http://schemas.microsoft.com/office/drawing/2014/main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="" xmlns:a16="http://schemas.microsoft.com/office/drawing/2014/main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05</a:t>
            </a:r>
            <a:endParaRPr lang="en-US" altLang="zh-CN" dirty="0"/>
          </a:p>
        </p:txBody>
      </p:sp>
      <p:sp>
        <p:nvSpPr>
          <p:cNvPr id="93" name="文本占位符 92">
            <a:extLst>
              <a:ext uri="{FF2B5EF4-FFF2-40B4-BE49-F238E27FC236}">
                <a16:creationId xmlns="" xmlns:a16="http://schemas.microsoft.com/office/drawing/2014/main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34277" y="5592679"/>
            <a:ext cx="3506014" cy="50287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Tshark</a:t>
            </a:r>
            <a:r>
              <a:rPr lang="en-US" altLang="zh-CN" dirty="0" smtClean="0"/>
              <a:t> </a:t>
            </a:r>
            <a:r>
              <a:rPr lang="zh-CN" altLang="en-US" dirty="0" smtClean="0"/>
              <a:t>及编程技巧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="" xmlns:a16="http://schemas.microsoft.com/office/drawing/2014/main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="" xmlns:a16="http://schemas.microsoft.com/office/drawing/2014/main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显示过滤的方法</a:t>
            </a:r>
            <a:r>
              <a:rPr lang="en-US" altLang="zh-CN" sz="4500" b="1" dirty="0" smtClean="0"/>
              <a:t>(</a:t>
            </a:r>
            <a:r>
              <a:rPr lang="zh-CN" altLang="en-US" sz="4500" b="1" dirty="0" smtClean="0"/>
              <a:t>二</a:t>
            </a:r>
            <a:r>
              <a:rPr lang="en-US" altLang="zh-CN" sz="4500" b="1" dirty="0" smtClean="0"/>
              <a:t>)</a:t>
            </a:r>
            <a:endParaRPr lang="zh-CN" altLang="en-US" sz="4500" b="1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6"/>
            <a:ext cx="10442376" cy="1219332"/>
          </a:xfrm>
        </p:spPr>
        <p:txBody>
          <a:bodyPr/>
          <a:lstStyle/>
          <a:p>
            <a:r>
              <a:rPr lang="zh-CN" altLang="en-US" dirty="0" smtClean="0"/>
              <a:t>当作</a:t>
            </a:r>
            <a:r>
              <a:rPr lang="zh-CN" altLang="en-US" b="1" dirty="0" smtClean="0"/>
              <a:t>应用过滤器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如 </a:t>
            </a:r>
            <a:r>
              <a:rPr lang="en-US" altLang="zh-CN" dirty="0" err="1" smtClean="0"/>
              <a:t>bootp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 </a:t>
            </a:r>
            <a:r>
              <a:rPr lang="en-US" altLang="zh-CN" dirty="0" err="1" smtClean="0"/>
              <a:t>dns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 </a:t>
            </a:r>
            <a:r>
              <a:rPr lang="en-US" altLang="zh-CN" dirty="0" smtClean="0"/>
              <a:t>http</a:t>
            </a:r>
          </a:p>
          <a:p>
            <a:pPr lvl="1"/>
            <a:r>
              <a:rPr lang="zh-CN" altLang="en-US" dirty="0" smtClean="0"/>
              <a:t>如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tftp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显示过滤的方法</a:t>
            </a:r>
            <a:r>
              <a:rPr lang="en-US" altLang="zh-CN" sz="4500" b="1" dirty="0" smtClean="0"/>
              <a:t>(</a:t>
            </a:r>
            <a:r>
              <a:rPr lang="zh-CN" altLang="en-US" sz="4500" b="1" dirty="0" smtClean="0"/>
              <a:t>三</a:t>
            </a:r>
            <a:r>
              <a:rPr lang="en-US" altLang="zh-CN" sz="4500" b="1" dirty="0" smtClean="0"/>
              <a:t>)</a:t>
            </a:r>
            <a:endParaRPr lang="zh-CN" altLang="en-US" sz="4500" b="1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6"/>
            <a:ext cx="10442376" cy="1219332"/>
          </a:xfrm>
        </p:spPr>
        <p:txBody>
          <a:bodyPr/>
          <a:lstStyle/>
          <a:p>
            <a:r>
              <a:rPr lang="zh-CN" altLang="en-US" dirty="0" smtClean="0"/>
              <a:t>当作</a:t>
            </a:r>
            <a:r>
              <a:rPr lang="zh-CN" altLang="en-US" b="1" dirty="0" smtClean="0"/>
              <a:t>字段过滤器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如 </a:t>
            </a:r>
            <a:r>
              <a:rPr lang="en-US" altLang="zh-CN" dirty="0" err="1" smtClean="0"/>
              <a:t>ftp.request.command</a:t>
            </a:r>
            <a:r>
              <a:rPr lang="en-US" altLang="zh-CN" dirty="0" smtClean="0"/>
              <a:t>  ==USER</a:t>
            </a:r>
          </a:p>
          <a:p>
            <a:pPr lvl="1"/>
            <a:r>
              <a:rPr lang="zh-CN" altLang="en-US" dirty="0" smtClean="0"/>
              <a:t>如 </a:t>
            </a:r>
            <a:r>
              <a:rPr lang="en-US" altLang="zh-CN" dirty="0" err="1" smtClean="0"/>
              <a:t>http.host</a:t>
            </a:r>
            <a:r>
              <a:rPr lang="en-US" altLang="zh-CN" dirty="0" smtClean="0"/>
              <a:t>== www.zjut.edu.cn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显示过滤的方法</a:t>
            </a:r>
            <a:r>
              <a:rPr lang="en-US" altLang="zh-CN" sz="4500" b="1" dirty="0" smtClean="0"/>
              <a:t>(</a:t>
            </a:r>
            <a:r>
              <a:rPr lang="zh-CN" altLang="en-US" sz="4500" b="1" dirty="0" smtClean="0"/>
              <a:t>四</a:t>
            </a:r>
            <a:r>
              <a:rPr lang="en-US" altLang="zh-CN" sz="4500" b="1" dirty="0" smtClean="0"/>
              <a:t>)</a:t>
            </a:r>
            <a:endParaRPr lang="zh-CN" altLang="en-US" sz="4500" b="1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6"/>
            <a:ext cx="10442376" cy="1219332"/>
          </a:xfrm>
        </p:spPr>
        <p:txBody>
          <a:bodyPr/>
          <a:lstStyle/>
          <a:p>
            <a:r>
              <a:rPr lang="zh-CN" altLang="en-US" dirty="0" smtClean="0"/>
              <a:t>当作</a:t>
            </a:r>
            <a:r>
              <a:rPr lang="zh-CN" altLang="en-US" b="1" dirty="0" smtClean="0"/>
              <a:t>特有过滤器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如</a:t>
            </a:r>
            <a:r>
              <a:rPr lang="en-US" altLang="zh-CN" dirty="0" err="1" smtClean="0"/>
              <a:t>tcp.analysis.flags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</a:t>
            </a:r>
            <a:r>
              <a:rPr lang="en-US" altLang="zh-CN" b="1" dirty="0" err="1" smtClean="0"/>
              <a:t>tcp.analysis.lost_segment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丢包导致序列号不连续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</a:t>
            </a:r>
            <a:r>
              <a:rPr lang="en-US" altLang="zh-CN" b="1" dirty="0" err="1" smtClean="0"/>
              <a:t>tcp.analysis.duplicate_ack</a:t>
            </a:r>
            <a:r>
              <a:rPr lang="zh-CN" altLang="en-US" dirty="0" smtClean="0"/>
              <a:t>  确认过不止一次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</a:t>
            </a:r>
            <a:r>
              <a:rPr lang="en-US" altLang="zh-CN" dirty="0" err="1" smtClean="0"/>
              <a:t>tcp.analysis.retransmission</a:t>
            </a:r>
            <a:r>
              <a:rPr lang="en-US" altLang="zh-CN" dirty="0" smtClean="0"/>
              <a:t>  </a:t>
            </a:r>
            <a:r>
              <a:rPr lang="zh-CN" altLang="en-US" dirty="0" smtClean="0"/>
              <a:t>所有重传</a:t>
            </a:r>
            <a:endParaRPr lang="en-US" altLang="zh-CN" dirty="0" smtClean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显示过滤语法检测（自动）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390254"/>
            <a:ext cx="10442376" cy="1219332"/>
          </a:xfrm>
        </p:spPr>
        <p:txBody>
          <a:bodyPr/>
          <a:lstStyle/>
          <a:p>
            <a:r>
              <a:rPr lang="zh-CN" altLang="en-US" sz="2700" dirty="0" smtClean="0"/>
              <a:t>语法不通过</a:t>
            </a:r>
            <a:endParaRPr lang="en-US" altLang="zh-CN" sz="2700" dirty="0" smtClean="0"/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742189" y="2852937"/>
            <a:ext cx="10442376" cy="121933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7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语法通过</a:t>
            </a:r>
            <a:endParaRPr lang="en-US" altLang="zh-CN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349" y="1892829"/>
            <a:ext cx="9184640" cy="93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349" y="3429000"/>
            <a:ext cx="93472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4"/>
          <p:cNvSpPr txBox="1">
            <a:spLocks/>
          </p:cNvSpPr>
          <p:nvPr/>
        </p:nvSpPr>
        <p:spPr>
          <a:xfrm>
            <a:off x="815413" y="6118722"/>
            <a:ext cx="10177131" cy="739279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注意：只检测语法  </a:t>
            </a:r>
            <a:r>
              <a:rPr lang="en-US" altLang="zh-CN" sz="32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tcp</a:t>
            </a:r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&amp;&amp; </a:t>
            </a:r>
            <a:r>
              <a:rPr lang="en-US" altLang="zh-CN" sz="32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udp</a:t>
            </a:r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也能语法通过</a:t>
            </a:r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49" y="5157192"/>
            <a:ext cx="7437120" cy="89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内容占位符 4"/>
          <p:cNvSpPr txBox="1">
            <a:spLocks/>
          </p:cNvSpPr>
          <p:nvPr/>
        </p:nvSpPr>
        <p:spPr>
          <a:xfrm>
            <a:off x="719403" y="4581129"/>
            <a:ext cx="10442376" cy="121933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7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语法通过，但可能过滤不出用户想要的数据包</a:t>
            </a:r>
            <a:endParaRPr lang="en-US" altLang="zh-CN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显示过滤表达式的运算符（一）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11424" y="1412777"/>
            <a:ext cx="10730408" cy="2659492"/>
          </a:xfrm>
        </p:spPr>
        <p:txBody>
          <a:bodyPr/>
          <a:lstStyle/>
          <a:p>
            <a:r>
              <a:rPr lang="zh-CN" altLang="en-US" dirty="0" smtClean="0"/>
              <a:t>比较运算符</a:t>
            </a:r>
            <a:endParaRPr lang="en-US" altLang="zh-CN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75520" y="2180861"/>
          <a:ext cx="8127999" cy="4450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494453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英文写作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符号写作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含义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eq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==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等于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ne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!=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不等于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gt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&gt;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大于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lt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&lt;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小于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ge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&gt;=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大于等于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le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&lt;=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小于等于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contains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包含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matches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匹配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显示过滤表达式的运算符（二）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6"/>
            <a:ext cx="10730408" cy="2659492"/>
          </a:xfrm>
        </p:spPr>
        <p:txBody>
          <a:bodyPr/>
          <a:lstStyle/>
          <a:p>
            <a:r>
              <a:rPr lang="zh-CN" altLang="en-US" dirty="0" smtClean="0"/>
              <a:t>逻辑运算符</a:t>
            </a:r>
            <a:endParaRPr lang="en-US" altLang="zh-CN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75520" y="2564904"/>
          <a:ext cx="8127999" cy="247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494453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英文写作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符号写作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含义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and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&amp;&amp;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逻辑与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or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||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逻辑或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xor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^^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逻辑异或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not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!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逻辑非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显示过滤技巧</a:t>
            </a:r>
            <a:r>
              <a:rPr lang="en-US" altLang="zh-CN" sz="4500" b="1" dirty="0" smtClean="0"/>
              <a:t>(</a:t>
            </a:r>
            <a:r>
              <a:rPr lang="zh-CN" altLang="en-US" sz="4500" b="1" dirty="0" smtClean="0"/>
              <a:t>一</a:t>
            </a:r>
            <a:r>
              <a:rPr lang="en-US" altLang="zh-CN" sz="4500" b="1" dirty="0" smtClean="0"/>
              <a:t>)</a:t>
            </a:r>
            <a:endParaRPr lang="zh-CN" altLang="en-US" sz="4500" b="1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6"/>
            <a:ext cx="10730408" cy="4003641"/>
          </a:xfrm>
        </p:spPr>
        <p:txBody>
          <a:bodyPr/>
          <a:lstStyle/>
          <a:p>
            <a:r>
              <a:rPr lang="zh-CN" altLang="en-US" dirty="0" smtClean="0"/>
              <a:t>显示某</a:t>
            </a:r>
            <a:r>
              <a:rPr lang="en-US" altLang="zh-CN" dirty="0" smtClean="0"/>
              <a:t>IP </a:t>
            </a:r>
            <a:r>
              <a:rPr lang="zh-CN" altLang="en-US" dirty="0" smtClean="0"/>
              <a:t>或</a:t>
            </a:r>
            <a:r>
              <a:rPr lang="en-US" altLang="zh-CN" dirty="0" smtClean="0"/>
              <a:t>IP</a:t>
            </a:r>
            <a:r>
              <a:rPr lang="zh-CN" altLang="en-US" dirty="0" smtClean="0"/>
              <a:t>范围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ip.addr</a:t>
            </a:r>
            <a:r>
              <a:rPr lang="en-US" altLang="zh-CN" dirty="0" smtClean="0"/>
              <a:t>==2.2.2.2</a:t>
            </a:r>
          </a:p>
          <a:p>
            <a:pPr lvl="1"/>
            <a:r>
              <a:rPr lang="en-US" altLang="zh-CN" dirty="0" smtClean="0"/>
              <a:t>ip.src==3.3.3.3</a:t>
            </a:r>
          </a:p>
          <a:p>
            <a:pPr lvl="1"/>
            <a:r>
              <a:rPr lang="en-US" altLang="zh-CN" dirty="0" smtClean="0"/>
              <a:t>ip.dst==4.4.4.4</a:t>
            </a:r>
          </a:p>
          <a:p>
            <a:pPr lvl="1"/>
            <a:r>
              <a:rPr lang="en-US" altLang="zh-CN" dirty="0" smtClean="0"/>
              <a:t>ip.src&gt;5.5.5.1 &amp;&amp; ip.src&lt;5.5.5.255</a:t>
            </a:r>
          </a:p>
          <a:p>
            <a:pPr lvl="1"/>
            <a:r>
              <a:rPr lang="en-US" altLang="zh-CN" dirty="0" err="1" smtClean="0"/>
              <a:t>ip.addr</a:t>
            </a:r>
            <a:r>
              <a:rPr lang="en-US" altLang="zh-CN" dirty="0" smtClean="0"/>
              <a:t>==10.10.0.0/16</a:t>
            </a:r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显示过滤技巧</a:t>
            </a:r>
            <a:r>
              <a:rPr lang="en-US" altLang="zh-CN" sz="4500" b="1" dirty="0" smtClean="0"/>
              <a:t>(</a:t>
            </a:r>
            <a:r>
              <a:rPr lang="zh-CN" altLang="en-US" sz="4500" b="1" dirty="0" smtClean="0"/>
              <a:t>二</a:t>
            </a:r>
            <a:r>
              <a:rPr lang="en-US" altLang="zh-CN" sz="4500" b="1" dirty="0" smtClean="0"/>
              <a:t>)</a:t>
            </a:r>
            <a:endParaRPr lang="zh-CN" altLang="en-US" sz="4500" b="1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6"/>
            <a:ext cx="10730408" cy="4003641"/>
          </a:xfrm>
        </p:spPr>
        <p:txBody>
          <a:bodyPr/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显示某会话  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conversation filter</a:t>
            </a:r>
          </a:p>
          <a:p>
            <a:pPr lvl="1"/>
            <a:r>
              <a:rPr lang="en-US" altLang="zh-CN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712" y="1751994"/>
            <a:ext cx="4320480" cy="450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显示过滤技巧</a:t>
            </a:r>
            <a:r>
              <a:rPr lang="en-US" altLang="zh-CN" sz="4500" b="1" dirty="0" smtClean="0"/>
              <a:t>(</a:t>
            </a:r>
            <a:r>
              <a:rPr lang="zh-CN" altLang="en-US" sz="4500" b="1" dirty="0" smtClean="0"/>
              <a:t>三</a:t>
            </a:r>
            <a:r>
              <a:rPr lang="en-US" altLang="zh-CN" sz="4500" b="1" dirty="0" smtClean="0"/>
              <a:t>)</a:t>
            </a:r>
            <a:endParaRPr lang="zh-CN" altLang="en-US" sz="4500" b="1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6"/>
            <a:ext cx="5641843" cy="4003641"/>
          </a:xfrm>
        </p:spPr>
        <p:txBody>
          <a:bodyPr/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显示某会话  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		Follow TCP Stream</a:t>
            </a:r>
          </a:p>
          <a:p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Wireshark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会为每一个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TCP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会话建 一个流号， 这个流号为：  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tcp.stream</a:t>
            </a:r>
            <a:endParaRPr lang="zh-CN" altLang="en-US" sz="20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4032" y="2660915"/>
            <a:ext cx="547624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显示过滤技巧</a:t>
            </a:r>
            <a:r>
              <a:rPr lang="en-US" altLang="zh-CN" sz="4500" b="1" dirty="0" smtClean="0"/>
              <a:t>(</a:t>
            </a:r>
            <a:r>
              <a:rPr lang="zh-CN" altLang="en-US" sz="4500" b="1" dirty="0" smtClean="0"/>
              <a:t>四</a:t>
            </a:r>
            <a:r>
              <a:rPr lang="en-US" altLang="zh-CN" sz="4500" b="1" dirty="0" smtClean="0"/>
              <a:t>)</a:t>
            </a:r>
            <a:endParaRPr lang="zh-CN" altLang="en-US" sz="4500" b="1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39350" y="1796820"/>
            <a:ext cx="7392821" cy="4224469"/>
          </a:xfrm>
        </p:spPr>
        <p:txBody>
          <a:bodyPr/>
          <a:lstStyle/>
          <a:p>
            <a:r>
              <a:rPr lang="zh-CN" altLang="en-US" sz="2700" dirty="0" smtClean="0"/>
              <a:t>时间与延迟</a:t>
            </a:r>
            <a:endParaRPr lang="en-US" altLang="zh-CN" sz="2700" dirty="0" smtClean="0"/>
          </a:p>
          <a:p>
            <a:pPr lvl="1"/>
            <a:r>
              <a:rPr lang="en-US" altLang="zh-CN" sz="2700" dirty="0" smtClean="0"/>
              <a:t>1. </a:t>
            </a:r>
            <a:r>
              <a:rPr lang="zh-CN" altLang="en-US" sz="2700" dirty="0" smtClean="0"/>
              <a:t>距离上一个捕获的帧的时间间隔</a:t>
            </a:r>
            <a:endParaRPr lang="en-US" altLang="zh-CN" sz="2700" dirty="0" smtClean="0"/>
          </a:p>
          <a:p>
            <a:pPr lvl="2"/>
            <a:r>
              <a:rPr lang="en-US" altLang="zh-CN" sz="2300" dirty="0" err="1" smtClean="0"/>
              <a:t>frame.time_delta</a:t>
            </a:r>
            <a:endParaRPr lang="zh-CN" altLang="en-US" sz="2300" dirty="0" smtClean="0"/>
          </a:p>
          <a:p>
            <a:pPr lvl="1"/>
            <a:r>
              <a:rPr lang="en-US" altLang="zh-CN" sz="2700" dirty="0" smtClean="0"/>
              <a:t>2. </a:t>
            </a:r>
            <a:r>
              <a:rPr lang="zh-CN" altLang="en-US" sz="2700" dirty="0" smtClean="0"/>
              <a:t>从上次显示的帧开始计时，距离上一个的时间间隔</a:t>
            </a:r>
            <a:endParaRPr lang="en-US" altLang="zh-CN" sz="2700" dirty="0" smtClean="0"/>
          </a:p>
          <a:p>
            <a:pPr lvl="2"/>
            <a:r>
              <a:rPr lang="en-US" altLang="zh-CN" sz="2300" dirty="0" err="1" smtClean="0"/>
              <a:t>frame.time_delta_displayed</a:t>
            </a:r>
            <a:endParaRPr lang="zh-CN" altLang="en-US" sz="2300" dirty="0" smtClean="0"/>
          </a:p>
          <a:p>
            <a:pPr lvl="1"/>
            <a:r>
              <a:rPr lang="en-US" altLang="zh-CN" sz="2700" dirty="0" smtClean="0"/>
              <a:t>3. </a:t>
            </a:r>
            <a:r>
              <a:rPr lang="zh-CN" altLang="en-US" sz="2700" dirty="0" smtClean="0"/>
              <a:t>距离第一个捕获帧的时间间隔，默认第一个数据帧的时间为</a:t>
            </a:r>
            <a:r>
              <a:rPr lang="en-US" altLang="zh-CN" sz="2700" dirty="0" smtClean="0"/>
              <a:t>0.00000</a:t>
            </a:r>
          </a:p>
          <a:p>
            <a:pPr lvl="2"/>
            <a:r>
              <a:rPr lang="en-US" altLang="zh-CN" sz="2300" dirty="0" err="1" smtClean="0"/>
              <a:t>Frame.time_relative</a:t>
            </a:r>
            <a:endParaRPr lang="en-US" altLang="zh-CN" sz="23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0096" y="1892829"/>
            <a:ext cx="5091493" cy="124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Wireshark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与网络嗅探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500" dirty="0" smtClean="0"/>
              <a:t>网络嗅探</a:t>
            </a:r>
            <a:r>
              <a:rPr lang="en-US" altLang="zh-CN" sz="3500" b="1" dirty="0" smtClean="0"/>
              <a:t>(Sniff)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900" dirty="0" smtClean="0"/>
              <a:t>网络监听、网络窃听</a:t>
            </a:r>
            <a:r>
              <a:rPr lang="en-US" altLang="zh-CN" sz="2900" dirty="0" smtClean="0"/>
              <a:t>	</a:t>
            </a:r>
            <a:r>
              <a:rPr lang="en-US" altLang="zh-CN" sz="2900" dirty="0" smtClean="0">
                <a:sym typeface="Wingdings" pitchFamily="2" charset="2"/>
              </a:rPr>
              <a:t></a:t>
            </a:r>
            <a:r>
              <a:rPr lang="zh-CN" altLang="en-US" sz="2900" dirty="0" smtClean="0"/>
              <a:t>类似于传统的电话线窃听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900" dirty="0" smtClean="0"/>
              <a:t>利用接口截获其他报文</a:t>
            </a:r>
            <a:r>
              <a:rPr lang="en-US" altLang="zh-CN" sz="2900" dirty="0" smtClean="0"/>
              <a:t>	</a:t>
            </a:r>
            <a:r>
              <a:rPr lang="en-US" altLang="zh-CN" sz="2900" dirty="0" smtClean="0">
                <a:sym typeface="Wingdings" pitchFamily="2" charset="2"/>
              </a:rPr>
              <a:t></a:t>
            </a:r>
            <a:r>
              <a:rPr lang="zh-CN" altLang="en-US" sz="2900" dirty="0" smtClean="0"/>
              <a:t>监听隐藏的敏感信息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500" dirty="0" smtClean="0"/>
              <a:t>网络嗅探器</a:t>
            </a:r>
            <a:r>
              <a:rPr lang="en-US" altLang="zh-CN" sz="3500" b="1" dirty="0" smtClean="0"/>
              <a:t>(Sniffer)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900" dirty="0" smtClean="0"/>
              <a:t>实现嗅探的软硬件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900" dirty="0" smtClean="0"/>
              <a:t>获取各层协议字段和应用层传输数据网络协议分析</a:t>
            </a:r>
            <a:br>
              <a:rPr lang="zh-CN" altLang="en-US" sz="2900" dirty="0" smtClean="0"/>
            </a:br>
            <a:endParaRPr lang="zh-CN" altLang="en-US" sz="2900" dirty="0" smtClean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显示过滤技巧</a:t>
            </a:r>
            <a:r>
              <a:rPr lang="en-US" altLang="zh-CN" sz="4500" b="1" dirty="0" smtClean="0"/>
              <a:t>(</a:t>
            </a:r>
            <a:r>
              <a:rPr lang="zh-CN" altLang="en-US" sz="4500" b="1" dirty="0" smtClean="0"/>
              <a:t>五</a:t>
            </a:r>
            <a:r>
              <a:rPr lang="en-US" altLang="zh-CN" sz="4500" b="1" dirty="0" smtClean="0"/>
              <a:t>)</a:t>
            </a:r>
            <a:endParaRPr lang="zh-CN" altLang="en-US" sz="4500" b="1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39350" y="1796820"/>
            <a:ext cx="7392821" cy="4224469"/>
          </a:xfrm>
        </p:spPr>
        <p:txBody>
          <a:bodyPr/>
          <a:lstStyle/>
          <a:p>
            <a:r>
              <a:rPr lang="zh-CN" altLang="en-US" sz="2700" dirty="0" smtClean="0"/>
              <a:t>时间与延迟</a:t>
            </a:r>
            <a:endParaRPr lang="en-US" altLang="zh-CN" sz="2700" dirty="0" smtClean="0"/>
          </a:p>
          <a:p>
            <a:pPr lvl="1"/>
            <a:r>
              <a:rPr lang="en-US" altLang="zh-CN" sz="2700" dirty="0" smtClean="0"/>
              <a:t>1. time since previous frame in this stream</a:t>
            </a:r>
          </a:p>
          <a:p>
            <a:pPr lvl="2"/>
            <a:r>
              <a:rPr lang="en-US" altLang="zh-CN" sz="2300" dirty="0" err="1" smtClean="0">
                <a:solidFill>
                  <a:srgbClr val="FF0000"/>
                </a:solidFill>
              </a:rPr>
              <a:t>tcp.time_delta</a:t>
            </a:r>
            <a:endParaRPr lang="zh-CN" altLang="en-US" sz="23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700" dirty="0" smtClean="0"/>
              <a:t>2. time since first frame in this stream</a:t>
            </a:r>
          </a:p>
          <a:p>
            <a:pPr lvl="2"/>
            <a:r>
              <a:rPr lang="en-US" altLang="zh-CN" sz="2300" dirty="0" err="1" smtClean="0">
                <a:solidFill>
                  <a:srgbClr val="FF0000"/>
                </a:solidFill>
              </a:rPr>
              <a:t>tcp.time_relative</a:t>
            </a:r>
            <a:endParaRPr lang="en-US" altLang="zh-CN" sz="23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7755" y="4389107"/>
            <a:ext cx="79375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专家信息</a:t>
            </a: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911424" y="1508787"/>
            <a:ext cx="11472597" cy="97128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错误数据信息项 </a:t>
            </a:r>
            <a:r>
              <a:rPr lang="en-US" altLang="zh-CN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Error</a:t>
            </a: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New fragment overlaps old data   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重复旧数据新片段</a:t>
            </a:r>
            <a:endParaRPr lang="en-US" altLang="zh-CN" sz="2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警告信息项  </a:t>
            </a:r>
            <a:r>
              <a:rPr lang="en-US" altLang="zh-CN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Warning</a:t>
            </a: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上一段丢失（</a:t>
            </a:r>
            <a:r>
              <a:rPr lang="en-US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Previous segment not captured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）：指明数据包丢失。发生在当数据流中一个期望序列号被跳过时。</a:t>
            </a:r>
            <a:endParaRPr lang="en-US" altLang="zh-CN" sz="2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乱序（</a:t>
            </a:r>
            <a:r>
              <a:rPr lang="en-US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out-of-order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）：当数据包被乱序接收时，会利用序列号进行检测。</a:t>
            </a: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专家信息</a:t>
            </a: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911424" y="1508787"/>
            <a:ext cx="11472597" cy="97128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聊天项 </a:t>
            </a:r>
            <a:r>
              <a:rPr lang="en-US" altLang="zh-CN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Chat</a:t>
            </a: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窗口更新（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window update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）：由接收者发送，用来通知发送者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TCP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接收窗口的大小已经发生变化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注意项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Note</a:t>
            </a: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TCP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重传（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retransmission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）：数据包丢失的结果。发生在收到重传的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ACK,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或者数据包的重传计时器超时的时候。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重复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ACK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Duplicate ACK 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）：当一台主机没有收到下一个期望序列号的数据包时，会生成最近一次收到的数据的重复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ACK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保活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ACK(ACK to </a:t>
            </a:r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Tcp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keep-alive)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：用来响应保活数据包</a:t>
            </a: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重组首选项</a:t>
            </a: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911424" y="1508787"/>
            <a:ext cx="11472597" cy="97128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启用重组功能</a:t>
            </a: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819" y="1508787"/>
            <a:ext cx="7467600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重组</a:t>
            </a: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911424" y="1316766"/>
            <a:ext cx="11472597" cy="97128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重组功能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52940" lvl="2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可能多个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TCP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段        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reassemble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2286000"/>
            <a:ext cx="10452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重组</a:t>
            </a: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911424" y="1508787"/>
            <a:ext cx="11472597" cy="97128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重组功能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52940" lvl="2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将多个分组显示或导出</a:t>
            </a: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zh-CN" altLang="en-US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4" y="1220755"/>
            <a:ext cx="5303520" cy="546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关注点</a:t>
            </a:r>
            <a:r>
              <a:rPr lang="en-US" altLang="zh-CN" sz="4500" b="1" dirty="0" smtClean="0"/>
              <a:t>1</a:t>
            </a:r>
            <a:r>
              <a:rPr lang="zh-CN" altLang="en-US" sz="4500" b="1" dirty="0" smtClean="0"/>
              <a:t>： 用户提交的数据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31371" y="1412776"/>
            <a:ext cx="5568619" cy="4896544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技巧：</a:t>
            </a:r>
            <a:endParaRPr lang="en-US" altLang="zh-CN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		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过滤关键字：</a:t>
            </a:r>
            <a:r>
              <a:rPr lang="en-US" altLang="zh-CN" sz="2700" dirty="0" smtClean="0"/>
              <a:t> </a:t>
            </a:r>
            <a:r>
              <a:rPr lang="en-US" altLang="zh-CN" sz="2700" dirty="0" err="1" smtClean="0"/>
              <a:t>http.request.method</a:t>
            </a:r>
            <a:r>
              <a:rPr lang="en-US" altLang="zh-CN" sz="2700" dirty="0" smtClean="0"/>
              <a:t>==POST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用户上传了什么信息？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		1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、文本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		2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data base64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型数据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		3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、其他编码过的，如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url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编码、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unicode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编码。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例：  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case1.pcpng  case3.pcpng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endParaRPr lang="zh-CN" altLang="en-US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2011" y="1988840"/>
            <a:ext cx="5807968" cy="318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关注点</a:t>
            </a:r>
            <a:r>
              <a:rPr lang="en-US" altLang="zh-CN" sz="4500" b="1" dirty="0" smtClean="0"/>
              <a:t>2</a:t>
            </a:r>
            <a:r>
              <a:rPr lang="zh-CN" altLang="en-US" sz="4500" b="1" dirty="0" smtClean="0"/>
              <a:t>： 明文协议传送的数据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911424" y="1508787"/>
            <a:ext cx="5184576" cy="4800533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技巧：</a:t>
            </a:r>
            <a:endParaRPr lang="en-US" altLang="zh-CN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		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过滤关键字：</a:t>
            </a:r>
            <a:r>
              <a:rPr lang="en-US" altLang="zh-CN" sz="2700" dirty="0" smtClean="0"/>
              <a:t> http telnet ftp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追踪到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TCP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流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查看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对象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例：  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case2.pcpng case5.png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1958" y="1700808"/>
            <a:ext cx="5952661" cy="471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关注点</a:t>
            </a:r>
            <a:r>
              <a:rPr lang="en-US" altLang="zh-CN" sz="4500" b="1" dirty="0" smtClean="0"/>
              <a:t>3</a:t>
            </a:r>
            <a:r>
              <a:rPr lang="zh-CN" altLang="en-US" sz="4500" b="1" dirty="0" smtClean="0"/>
              <a:t>： </a:t>
            </a:r>
            <a:r>
              <a:rPr lang="en-US" altLang="zh-CN" sz="4500" b="1" dirty="0" smtClean="0"/>
              <a:t>https</a:t>
            </a:r>
            <a:r>
              <a:rPr lang="zh-CN" altLang="en-US" sz="4500" b="1" dirty="0" smtClean="0"/>
              <a:t>与</a:t>
            </a:r>
            <a:r>
              <a:rPr lang="en-US" altLang="zh-CN" sz="4500" b="1" dirty="0" err="1" smtClean="0"/>
              <a:t>sslkey</a:t>
            </a:r>
            <a:endParaRPr lang="zh-CN" altLang="en-US" sz="4500" b="1" dirty="0" smtClean="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911424" y="1508787"/>
            <a:ext cx="4704523" cy="97128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技巧：</a:t>
            </a:r>
            <a:endParaRPr lang="en-US" altLang="zh-CN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先找</a:t>
            </a:r>
            <a:r>
              <a:rPr lang="en-US" altLang="zh-CN" sz="28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sslkey</a:t>
            </a:r>
            <a:endParaRPr lang="en-US" altLang="zh-CN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将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sslkey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导入至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pre master secret log filename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然后就可以直接搜索分组详情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例：  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case4.pcpng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936" y="1412776"/>
            <a:ext cx="6369269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关注点</a:t>
            </a:r>
            <a:r>
              <a:rPr lang="en-US" altLang="zh-CN" sz="4500" b="1" dirty="0" smtClean="0"/>
              <a:t>4</a:t>
            </a:r>
            <a:r>
              <a:rPr lang="zh-CN" altLang="en-US" sz="4500" b="1" dirty="0" smtClean="0"/>
              <a:t>： 流量数据包修复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911424" y="1508787"/>
            <a:ext cx="4704523" cy="97128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http://f00l.de/hacking/pcapfix.php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9829" y="2468894"/>
            <a:ext cx="6907531" cy="347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911424" y="6021288"/>
            <a:ext cx="2644308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b="1" dirty="0" smtClean="0"/>
              <a:t>例：</a:t>
            </a:r>
            <a:r>
              <a:rPr lang="en-US" altLang="zh-CN" b="1" dirty="0" err="1" smtClean="0"/>
              <a:t>findtheflag.pcpng</a:t>
            </a:r>
            <a:endParaRPr lang="zh-CN" altLang="en-US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Wireshark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的特点：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十六进制分析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模块化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平台无限制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抓包与分析分离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图形化界面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命令行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tshark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eaLnBrk="1" hangingPunct="1"/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支持分析几百种常见网络协议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关注点</a:t>
            </a:r>
            <a:r>
              <a:rPr lang="en-US" altLang="zh-CN" sz="4500" b="1" dirty="0" smtClean="0"/>
              <a:t>5</a:t>
            </a:r>
            <a:r>
              <a:rPr lang="zh-CN" altLang="en-US" sz="4500" b="1" dirty="0" smtClean="0"/>
              <a:t>： 关注对方的扫描器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911424" y="1508787"/>
            <a:ext cx="10177131" cy="97128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找关键字：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acunetix_wvs_security_test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http contains  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acunetix_wvs_security_test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例：  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webone.pcpng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339" y="4112597"/>
            <a:ext cx="11870691" cy="248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Tshark</a:t>
            </a:r>
            <a:r>
              <a:rPr lang="en-US" altLang="zh-CN" sz="4500" b="1" dirty="0" smtClean="0"/>
              <a:t> </a:t>
            </a:r>
            <a:r>
              <a:rPr lang="zh-CN" altLang="en-US" sz="4500" b="1" dirty="0" smtClean="0"/>
              <a:t>的参数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911424" y="1508787"/>
            <a:ext cx="10753195" cy="97128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捕获相关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指定接口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-f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包过滤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libpcap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-c 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捕获 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个后停止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-a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捕获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n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秒后停止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-r </a:t>
            </a:r>
            <a:r>
              <a:rPr lang="zh-CN" alt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从文件捕获</a:t>
            </a:r>
            <a:endParaRPr lang="en-US" altLang="zh-CN" sz="2700" b="1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输出处理：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－</a:t>
            </a:r>
            <a:r>
              <a:rPr lang="en-US" altLang="zh-CN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 </a:t>
            </a:r>
            <a:r>
              <a:rPr lang="zh-CN" alt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过滤器（与</a:t>
            </a:r>
            <a:r>
              <a:rPr lang="en-US" altLang="zh-CN" sz="27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wireshark</a:t>
            </a:r>
            <a:r>
              <a:rPr lang="en-US" altLang="zh-CN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的显示过滤作用相同）</a:t>
            </a:r>
            <a:endParaRPr lang="en-US" altLang="zh-CN" sz="2700" b="1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－</a:t>
            </a:r>
            <a:r>
              <a:rPr lang="en-US" altLang="zh-CN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 fields  </a:t>
            </a:r>
            <a:r>
              <a:rPr lang="zh-CN" alt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结合 －</a:t>
            </a:r>
            <a:r>
              <a:rPr lang="en-US" altLang="zh-CN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 </a:t>
            </a:r>
            <a:r>
              <a:rPr lang="zh-CN" altLang="en-US" sz="27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指定输出的字段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。 有时与显示过滤效果相当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3355" lvl="1" indent="-286166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如： 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tshark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–r 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p.pcap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–T fields –e 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usb.capdata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&gt;</a:t>
            </a:r>
            <a:r>
              <a:rPr lang="en-US" altLang="zh-CN" sz="27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output.txt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Tshark</a:t>
            </a:r>
            <a:r>
              <a:rPr lang="en-US" altLang="zh-CN" sz="4500" b="1" dirty="0" smtClean="0"/>
              <a:t> </a:t>
            </a:r>
            <a:r>
              <a:rPr lang="zh-CN" altLang="en-US" sz="4500" b="1" dirty="0" smtClean="0"/>
              <a:t>的参数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911424" y="1508787"/>
            <a:ext cx="10369152" cy="316835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一些</a:t>
            </a:r>
            <a:r>
              <a:rPr lang="en-US" altLang="zh-CN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python </a:t>
            </a:r>
            <a:r>
              <a:rPr lang="zh-CN" altLang="en-US" sz="27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处理流量的小程序</a:t>
            </a: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700" dirty="0" err="1" smtClean="0"/>
              <a:t>UsbMiceDataHacker.py</a:t>
            </a:r>
            <a:endParaRPr lang="en-US" altLang="zh-CN" sz="2700" dirty="0" smtClean="0"/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2700" dirty="0" err="1" smtClean="0"/>
              <a:t>Keyboad.py</a:t>
            </a:r>
            <a:endParaRPr lang="en-US" altLang="zh-CN" sz="2700" dirty="0" smtClean="0"/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27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Keyboard.py</a:t>
            </a:r>
            <a:endParaRPr lang="zh-CN" altLang="en-US" sz="4500" b="1" dirty="0" smtClean="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0" y="1220755"/>
            <a:ext cx="11856640" cy="5280587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mappings = { 0x04:"A",  0x05:"B",  0x06:"C", 0x07:"D", 0x08:"E", 0x09:"F", 0x0A:"G",  0x0B:"H", 0x0C:"I",  0x0D:"J", 0x0E:"K", 0x0F:"L", 0x10:"M", 0x11:"N",0x12:"O",  0x13:"P", 0x14:"Q", 0x15:"R", 0x16:"S", 0x17:"T", 0x18:"U",0x19:"V", 0x1A:"W", 0x1B:"X", 0x1C:"Y", 0x1D:"Z", 0x1E:"1", 0x1F:"2", 0x20:"3", 0x21:"4", 0x22:"5",  0x23:"6", 0x24:"7", 0x25:"8", 0x26:"9", 0x27:"0", 0x28:"\n", 0x2a:"[DEL]",  0X2B:"    ", 0x2C:" ",  0x2D:"-", 0x2E:"=", 0x2F:"[",  0x30:"]",  0x31:"\\", 0x32:"~", 0x33:";",  0x34:"'", 0x36:",",  0x37:"." }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nums</a:t>
            </a: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= []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keys = open('</a:t>
            </a:r>
            <a:r>
              <a:rPr lang="en-US" altLang="zh-CN" sz="13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usbdata.txt</a:t>
            </a: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')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for line in keys: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if line[0]!='0' or line[1]!='0' or line[3]!='0' or line[4]!='0' or line[9]!='0' or line[10]!='0' or line[12]!='0' or line[13]!='0' or line[15]!='0' or line[16]!='0' or line[18]!='0' or line[19]!='0' or line[21]!='0' or line[22]!='0':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     continue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3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nums.append</a:t>
            </a: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en-US" altLang="zh-CN" sz="13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int</a:t>
            </a: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(line[6:8],16))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keys.close</a:t>
            </a: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()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output = ""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for n in </a:t>
            </a:r>
            <a:r>
              <a:rPr lang="en-US" altLang="zh-CN" sz="13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nums</a:t>
            </a: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if n == 0 :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    continue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if n in mappings: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    output += mappings[n]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else: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    output += '[unknown]'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3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print 'output :\n' + output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zh-CN" sz="13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500" b="1" dirty="0" smtClean="0"/>
              <a:t>记一次流量分析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0" y="1220755"/>
            <a:ext cx="12192000" cy="5280587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  <a:hlinkClick r:id="rId3"/>
              </a:rPr>
              <a:t>https://blog.csdn.net/qq_43431158/article/details/107176918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某公司内网网络被黑客渗透，请分析流量，给出黑客使用的扫描器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某公司内网网络被黑客渗透，请分析流量，得到黑客扫描到的登陆后台是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相对路径即可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3.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某公司内网网络被黑客渗透，请分析流量，得到黑客使用了什么账号密码登陆了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web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后台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形式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:username/password)</a:t>
            </a: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4.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某公司内网网络被黑客渗透，请分析流量，得到黑客上传的</a:t>
            </a:r>
            <a:r>
              <a:rPr lang="en-US" altLang="zh-CN" sz="19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webshell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文件名是，内容是什么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提交</a:t>
            </a:r>
            <a:r>
              <a:rPr lang="en-US" altLang="zh-CN" sz="19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webshell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内容的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base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编码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某公司内网网络被黑客渗透，请分析流量，黑客在</a:t>
            </a:r>
            <a:r>
              <a:rPr lang="en-US" altLang="zh-CN" sz="19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robots.txt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中找到的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flag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是什么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6.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某公司内网网络被黑客渗透，请分析流量，黑客找到的数据库密码是多少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7.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某公司内网网络被黑客渗透，请分析流量，黑客在数据库中找到的</a:t>
            </a:r>
            <a:r>
              <a:rPr lang="en-US" altLang="zh-CN" sz="19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hash_code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是什么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8.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某公司内网网络被黑客渗透，请分析流量，黑客破解了账号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ijnu@test.com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得到的密码是什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9.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某公司内网网络被黑客渗透，请分析流量，被黑客攻击的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web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服务器，网卡配置是是什么，提交网卡内网</a:t>
            </a:r>
            <a:r>
              <a:rPr lang="en-US" altLang="zh-CN" sz="19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ip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10.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某公司内网网络被黑客渗透，请分析流量，黑客使用了什么账号登陆了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mail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系统（形式</a:t>
            </a: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: username/password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33770" indent="-28616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zh-CN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11.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某公司内网网络被黑客渗透，请分析流量，黑客获得的</a:t>
            </a:r>
            <a:r>
              <a:rPr lang="en-US" altLang="zh-CN" sz="19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vpn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的</a:t>
            </a:r>
            <a:r>
              <a:rPr lang="en-US" altLang="zh-CN" sz="1900" b="1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ip</a:t>
            </a:r>
            <a:r>
              <a:rPr lang="zh-CN" altLang="en-US" sz="19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是多少</a:t>
            </a:r>
            <a:endParaRPr lang="en-US" altLang="zh-CN" sz="19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mtClean="0"/>
              <a:t>谢谢！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mtClean="0"/>
              <a:t>浙江工业大学 计算机学院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Wireshark</a:t>
            </a:r>
            <a:r>
              <a:rPr lang="zh-CN" altLang="en-US" sz="4500" b="1" dirty="0" smtClean="0"/>
              <a:t>入门（一）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360" y="1892829"/>
            <a:ext cx="10515600" cy="4351339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菜单：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File  </a:t>
            </a:r>
            <a:r>
              <a:rPr lang="zh-CN" altLang="en-US" dirty="0" smtClean="0"/>
              <a:t>文件保存、导入导出；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Edit  </a:t>
            </a:r>
            <a:r>
              <a:rPr lang="zh-CN" altLang="en-US" dirty="0" smtClean="0"/>
              <a:t>标记、首选项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View </a:t>
            </a:r>
            <a:r>
              <a:rPr lang="zh-CN" altLang="en-US" dirty="0" smtClean="0"/>
              <a:t>查看面板、编辑列及颜色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Analyze </a:t>
            </a:r>
            <a:r>
              <a:rPr lang="zh-CN" altLang="en-US" dirty="0" smtClean="0"/>
              <a:t>启用协议、关注解码、过滤器等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Capture </a:t>
            </a:r>
            <a:r>
              <a:rPr lang="zh-CN" altLang="en-US" dirty="0" smtClean="0"/>
              <a:t>捕获选项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Statistics </a:t>
            </a:r>
            <a:r>
              <a:rPr lang="zh-CN" altLang="en-US" dirty="0" smtClean="0"/>
              <a:t>统计分析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Tools &amp; Wireless </a:t>
            </a:r>
            <a:r>
              <a:rPr lang="zh-CN" altLang="en-US" dirty="0" smtClean="0"/>
              <a:t>构建防火墙规则、脚本工具 及无线功能。</a:t>
            </a:r>
            <a:endParaRPr lang="en-US" altLang="zh-C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6500" y="2649186"/>
            <a:ext cx="71755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Wireshark</a:t>
            </a:r>
            <a:r>
              <a:rPr lang="zh-CN" altLang="en-US" sz="4500" b="1" dirty="0" smtClean="0"/>
              <a:t>入门（二）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工具栏：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捕获工具栏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打开与保存工具栏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查找工具栏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着色工具栏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放大缩小工具栏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工具栏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过滤器工具栏</a:t>
            </a:r>
            <a:endParaRPr lang="en-US" altLang="zh-CN" dirty="0" smtClean="0"/>
          </a:p>
          <a:p>
            <a:pPr lvl="1" eaLnBrk="1" hangingPunct="1"/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1663" y="2898423"/>
            <a:ext cx="70485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Wireshark</a:t>
            </a:r>
            <a:r>
              <a:rPr lang="zh-CN" altLang="en-US" sz="4500" b="1" dirty="0" smtClean="0"/>
              <a:t>入门（三）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381" y="1508787"/>
            <a:ext cx="10515600" cy="534921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状态栏：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专家信息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注释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连接或文件信息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分组信息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当前配置 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数据包分析窗口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包列表展示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包分层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字节码展示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3713" y="6021288"/>
            <a:ext cx="8445500" cy="257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7915" y="1412776"/>
            <a:ext cx="4556760" cy="377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Wireshark</a:t>
            </a:r>
            <a:r>
              <a:rPr lang="zh-CN" altLang="en-US" sz="4500" b="1" dirty="0" smtClean="0"/>
              <a:t>的捕获－捕获接口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6"/>
            <a:ext cx="3241576" cy="3235556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本地接口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无线接口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虚拟机连接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8235" y="3909053"/>
            <a:ext cx="472440" cy="47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1743" y="1700807"/>
            <a:ext cx="7974331" cy="3945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500" b="1" dirty="0" err="1" smtClean="0"/>
              <a:t>Wireshark</a:t>
            </a:r>
            <a:r>
              <a:rPr lang="zh-CN" altLang="en-US" sz="4500" b="1" dirty="0" smtClean="0"/>
              <a:t>的捕获过滤器语法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23392" y="1316766"/>
            <a:ext cx="9674291" cy="2179439"/>
          </a:xfrm>
        </p:spPr>
        <p:txBody>
          <a:bodyPr/>
          <a:lstStyle/>
          <a:p>
            <a:r>
              <a:rPr lang="zh-CN" altLang="en-US" dirty="0" smtClean="0"/>
              <a:t>捕获不是</a:t>
            </a:r>
            <a:r>
              <a:rPr lang="en-US" altLang="zh-CN" dirty="0" err="1" smtClean="0"/>
              <a:t>wireshark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的功能，只是调用</a:t>
            </a:r>
            <a:endParaRPr lang="en-US" altLang="zh-CN" dirty="0" smtClean="0"/>
          </a:p>
          <a:p>
            <a:r>
              <a:rPr lang="zh-CN" altLang="en-US" dirty="0" smtClean="0"/>
              <a:t>捕获语法为</a:t>
            </a:r>
            <a:r>
              <a:rPr lang="en-US" altLang="zh-CN" dirty="0" smtClean="0"/>
              <a:t>BPF</a:t>
            </a:r>
            <a:r>
              <a:rPr lang="zh-CN" altLang="en-US" dirty="0" smtClean="0"/>
              <a:t>语法（</a:t>
            </a:r>
            <a:r>
              <a:rPr lang="en-US" altLang="zh-CN" dirty="0" smtClean="0"/>
              <a:t>Berkeley Packet Filter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809606" y="2158725"/>
          <a:ext cx="9411549" cy="3823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7183"/>
                <a:gridCol w="3137183"/>
                <a:gridCol w="3137183"/>
              </a:tblGrid>
              <a:tr h="53074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限定词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说明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/>
                        <a:t>例子</a:t>
                      </a:r>
                    </a:p>
                  </a:txBody>
                  <a:tcPr marL="177800" marR="177800" marT="101600" marB="101600" anchor="ctr"/>
                </a:tc>
              </a:tr>
              <a:tr h="871944"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Type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Verdana"/>
                        </a:rPr>
                        <a:t>指出名字或数字所代表的意义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host、net、port</a:t>
                      </a:r>
                    </a:p>
                  </a:txBody>
                  <a:tcPr marL="177800" marR="177800" marT="101600" marB="101600" anchor="ctr"/>
                </a:tc>
              </a:tr>
              <a:tr h="1213139"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Dir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Verdana"/>
                        </a:rPr>
                        <a:t>指明传输方向时前往还是来自名字或数字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src、dst</a:t>
                      </a:r>
                    </a:p>
                  </a:txBody>
                  <a:tcPr marL="177800" marR="177800" marT="101600" marB="101600" anchor="ctr"/>
                </a:tc>
              </a:tr>
              <a:tr h="1106954">
                <a:tc>
                  <a:txBody>
                    <a:bodyPr/>
                    <a:lstStyle/>
                    <a:p>
                      <a:r>
                        <a:rPr lang="en-US" sz="2400">
                          <a:latin typeface="Verdana"/>
                        </a:rPr>
                        <a:t>Proto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Verdana"/>
                        </a:rPr>
                        <a:t>限定所要匹配的协议</a:t>
                      </a:r>
                    </a:p>
                  </a:txBody>
                  <a:tcPr marL="177800" marR="177800" marT="101600" marB="101600"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Verdana"/>
                        </a:rPr>
                        <a:t>ether、ip、tcp、udp、http、ftp</a:t>
                      </a:r>
                      <a:endParaRPr lang="en-US" sz="2400" dirty="0">
                        <a:latin typeface="Verdana"/>
                      </a:endParaRPr>
                    </a:p>
                  </a:txBody>
                  <a:tcPr marL="177800" marR="177800" marT="101600" marB="101600" anchor="ctr"/>
                </a:tc>
              </a:tr>
            </a:tbl>
          </a:graphicData>
        </a:graphic>
      </p:graphicFrame>
      <p:sp>
        <p:nvSpPr>
          <p:cNvPr id="10" name="内容占位符 5"/>
          <p:cNvSpPr txBox="1">
            <a:spLocks/>
          </p:cNvSpPr>
          <p:nvPr/>
        </p:nvSpPr>
        <p:spPr>
          <a:xfrm>
            <a:off x="815414" y="6021288"/>
            <a:ext cx="10561173" cy="83671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342891" indent="-342891" defTabSz="121917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如：  </a:t>
            </a:r>
            <a:r>
              <a:rPr lang="en-US" altLang="zh-CN" sz="32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dst</a:t>
            </a:r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host 2.2.2.2 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又如：  </a:t>
            </a:r>
            <a:r>
              <a:rPr lang="en-US" altLang="zh-CN" sz="32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tcp</a:t>
            </a:r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port 80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5673</TotalTime>
  <Words>1939</Words>
  <Application>Microsoft Office PowerPoint</Application>
  <PresentationFormat>自定义</PresentationFormat>
  <Paragraphs>442</Paragraphs>
  <Slides>45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包裹</vt:lpstr>
      <vt:lpstr>幻灯片 1</vt:lpstr>
      <vt:lpstr>幻灯片 2</vt:lpstr>
      <vt:lpstr>Wireshark 与网络嗅探</vt:lpstr>
      <vt:lpstr>Wireshark 的特点：</vt:lpstr>
      <vt:lpstr>Wireshark入门（一）</vt:lpstr>
      <vt:lpstr>Wireshark入门（二）</vt:lpstr>
      <vt:lpstr>Wireshark入门（三）</vt:lpstr>
      <vt:lpstr>Wireshark的捕获－捕获接口</vt:lpstr>
      <vt:lpstr>Wireshark的捕获过滤器语法</vt:lpstr>
      <vt:lpstr>Wireshark的捕获过滤器语法</vt:lpstr>
      <vt:lpstr>Wireshark的捕获过滤器语法</vt:lpstr>
      <vt:lpstr>常用捕获过滤器语法</vt:lpstr>
      <vt:lpstr>常用捕获过滤器语法</vt:lpstr>
      <vt:lpstr>常用捕获过滤器语法</vt:lpstr>
      <vt:lpstr>常用捕获过滤器语法</vt:lpstr>
      <vt:lpstr>常用捕获过滤器语法</vt:lpstr>
      <vt:lpstr>显示过滤器</vt:lpstr>
      <vt:lpstr>显示过滤器语法</vt:lpstr>
      <vt:lpstr>显示过滤的方法(一)</vt:lpstr>
      <vt:lpstr>显示过滤的方法(二)</vt:lpstr>
      <vt:lpstr>显示过滤的方法(三)</vt:lpstr>
      <vt:lpstr>显示过滤的方法(四)</vt:lpstr>
      <vt:lpstr>显示过滤语法检测（自动）</vt:lpstr>
      <vt:lpstr>显示过滤表达式的运算符（一）</vt:lpstr>
      <vt:lpstr>显示过滤表达式的运算符（二）</vt:lpstr>
      <vt:lpstr>显示过滤技巧(一)</vt:lpstr>
      <vt:lpstr>显示过滤技巧(二)</vt:lpstr>
      <vt:lpstr>显示过滤技巧(三)</vt:lpstr>
      <vt:lpstr>显示过滤技巧(四)</vt:lpstr>
      <vt:lpstr>显示过滤技巧(五)</vt:lpstr>
      <vt:lpstr>专家信息</vt:lpstr>
      <vt:lpstr>专家信息</vt:lpstr>
      <vt:lpstr>重组首选项</vt:lpstr>
      <vt:lpstr>重组</vt:lpstr>
      <vt:lpstr>重组</vt:lpstr>
      <vt:lpstr>关注点1： 用户提交的数据</vt:lpstr>
      <vt:lpstr>关注点2： 明文协议传送的数据</vt:lpstr>
      <vt:lpstr>关注点3： https与sslkey</vt:lpstr>
      <vt:lpstr>关注点4： 流量数据包修复</vt:lpstr>
      <vt:lpstr>关注点5： 关注对方的扫描器</vt:lpstr>
      <vt:lpstr>Tshark 的参数</vt:lpstr>
      <vt:lpstr>Tshark 的参数</vt:lpstr>
      <vt:lpstr>Keyboard.py</vt:lpstr>
      <vt:lpstr>记一次流量分析</vt:lpstr>
      <vt:lpstr>幻灯片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1089</cp:revision>
  <dcterms:created xsi:type="dcterms:W3CDTF">2018-12-27T05:32:02Z</dcterms:created>
  <dcterms:modified xsi:type="dcterms:W3CDTF">2022-04-02T10:14:22Z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